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2" r:id="rId1"/>
  </p:sldMasterIdLst>
  <p:notesMasterIdLst>
    <p:notesMasterId r:id="rId44"/>
  </p:notesMasterIdLst>
  <p:handoutMasterIdLst>
    <p:handoutMasterId r:id="rId45"/>
  </p:handoutMasterIdLst>
  <p:sldIdLst>
    <p:sldId id="772" r:id="rId2"/>
    <p:sldId id="820" r:id="rId3"/>
    <p:sldId id="859" r:id="rId4"/>
    <p:sldId id="866" r:id="rId5"/>
    <p:sldId id="847" r:id="rId6"/>
    <p:sldId id="845" r:id="rId7"/>
    <p:sldId id="848" r:id="rId8"/>
    <p:sldId id="890" r:id="rId9"/>
    <p:sldId id="863" r:id="rId10"/>
    <p:sldId id="894" r:id="rId11"/>
    <p:sldId id="864" r:id="rId12"/>
    <p:sldId id="871" r:id="rId13"/>
    <p:sldId id="878" r:id="rId14"/>
    <p:sldId id="872" r:id="rId15"/>
    <p:sldId id="874" r:id="rId16"/>
    <p:sldId id="868" r:id="rId17"/>
    <p:sldId id="876" r:id="rId18"/>
    <p:sldId id="877" r:id="rId19"/>
    <p:sldId id="879" r:id="rId20"/>
    <p:sldId id="880" r:id="rId21"/>
    <p:sldId id="881" r:id="rId22"/>
    <p:sldId id="882" r:id="rId23"/>
    <p:sldId id="875" r:id="rId24"/>
    <p:sldId id="883" r:id="rId25"/>
    <p:sldId id="895" r:id="rId26"/>
    <p:sldId id="870" r:id="rId27"/>
    <p:sldId id="862" r:id="rId28"/>
    <p:sldId id="884" r:id="rId29"/>
    <p:sldId id="861" r:id="rId30"/>
    <p:sldId id="869" r:id="rId31"/>
    <p:sldId id="851" r:id="rId32"/>
    <p:sldId id="852" r:id="rId33"/>
    <p:sldId id="896" r:id="rId34"/>
    <p:sldId id="867" r:id="rId35"/>
    <p:sldId id="893" r:id="rId36"/>
    <p:sldId id="853" r:id="rId37"/>
    <p:sldId id="858" r:id="rId38"/>
    <p:sldId id="885" r:id="rId39"/>
    <p:sldId id="888" r:id="rId40"/>
    <p:sldId id="889" r:id="rId41"/>
    <p:sldId id="897" r:id="rId42"/>
    <p:sldId id="891" r:id="rId4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40"/>
    <a:srgbClr val="0B550F"/>
    <a:srgbClr val="2E3917"/>
    <a:srgbClr val="FFFF00"/>
    <a:srgbClr val="FFC7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99267" autoAdjust="0"/>
  </p:normalViewPr>
  <p:slideViewPr>
    <p:cSldViewPr snapToGrid="0" snapToObjects="1">
      <p:cViewPr>
        <p:scale>
          <a:sx n="70" d="100"/>
          <a:sy n="70" d="100"/>
        </p:scale>
        <p:origin x="-528" y="-288"/>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182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84" charset="-128"/>
              </a:defRPr>
            </a:lvl1pPr>
          </a:lstStyle>
          <a:p>
            <a:fld id="{BE823908-34AC-1046-A3AC-BED382E9555E}" type="datetime1">
              <a:rPr lang="en-US" smtClean="0"/>
              <a:pPr/>
              <a:t>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84" charset="-128"/>
              </a:defRPr>
            </a:lvl1pPr>
          </a:lstStyle>
          <a:p>
            <a:fld id="{C3880051-17CE-40F6-9EC8-C476E30C02B8}" type="slidenum">
              <a:rPr lang="en-US"/>
              <a:pPr/>
              <a:t>‹#›</a:t>
            </a:fld>
            <a:endParaRPr lang="en-US"/>
          </a:p>
        </p:txBody>
      </p:sp>
    </p:spTree>
    <p:extLst>
      <p:ext uri="{BB962C8B-B14F-4D97-AF65-F5344CB8AC3E}">
        <p14:creationId xmlns:p14="http://schemas.microsoft.com/office/powerpoint/2010/main" xmlns="" val="1133702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ea typeface="ＭＳ Ｐゴシック" pitchFamily="-84" charset="-128"/>
              </a:defRPr>
            </a:lvl1pPr>
          </a:lstStyle>
          <a:p>
            <a:fld id="{AC3F077D-2C1A-A747-8D8E-4A589008B6C8}" type="datetime1">
              <a:rPr lang="en-US" smtClean="0"/>
              <a:pPr/>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ea typeface="ＭＳ Ｐゴシック" pitchFamily="-84" charset="-128"/>
              </a:defRPr>
            </a:lvl1pPr>
          </a:lstStyle>
          <a:p>
            <a:fld id="{DBACA288-E36D-4631-AE39-3058DB220EDB}" type="slidenum">
              <a:rPr lang="en-US"/>
              <a:pPr/>
              <a:t>‹#›</a:t>
            </a:fld>
            <a:endParaRPr lang="en-US"/>
          </a:p>
        </p:txBody>
      </p:sp>
    </p:spTree>
    <p:extLst>
      <p:ext uri="{BB962C8B-B14F-4D97-AF65-F5344CB8AC3E}">
        <p14:creationId xmlns:p14="http://schemas.microsoft.com/office/powerpoint/2010/main" xmlns="" val="396942349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84"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47D84959-5774-45BF-86FB-B5A469A049BB}" type="slidenum">
              <a:rPr lang="en-US"/>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76C3E1-CF6E-5544-BC57-23DBB9A23B52}" type="slidenum">
              <a:rPr lang="en-US" sz="1200"/>
              <a:pPr eaLnBrk="1" hangingPunct="1"/>
              <a:t>39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90253F-AAD1-0D44-B0CD-DA9B7FC7C367}" type="slidenum">
              <a:rPr lang="en-US" sz="1200"/>
              <a:pPr eaLnBrk="1" hangingPunct="1"/>
              <a:t>40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762000" y="4495800"/>
            <a:ext cx="7696200" cy="0"/>
          </a:xfrm>
          <a:prstGeom prst="line">
            <a:avLst/>
          </a:prstGeom>
          <a:noFill/>
          <a:ln w="15875">
            <a:solidFill>
              <a:schemeClr val="tx1"/>
            </a:solidFill>
            <a:round/>
            <a:headEnd/>
            <a:tailEnd/>
          </a:ln>
        </p:spPr>
        <p:txBody>
          <a:bodyPr wrap="none" anchor="ctr"/>
          <a:lstStyle/>
          <a:p>
            <a:pPr>
              <a:defRPr/>
            </a:pPr>
            <a:endParaRPr lang="en-US">
              <a:latin typeface="Arial" pitchFamily="34" charset="0"/>
              <a:ea typeface="ＭＳ Ｐゴシック" charset="-128"/>
              <a:cs typeface="+mn-cs"/>
            </a:endParaRPr>
          </a:p>
        </p:txBody>
      </p:sp>
      <p:pic>
        <p:nvPicPr>
          <p:cNvPr id="5" name="Picture 11"/>
          <p:cNvPicPr>
            <a:picLocks noChangeAspect="1"/>
          </p:cNvPicPr>
          <p:nvPr userDrawn="1"/>
        </p:nvPicPr>
        <p:blipFill>
          <a:blip r:embed="rId2" cstate="print"/>
          <a:srcRect/>
          <a:stretch>
            <a:fillRect/>
          </a:stretch>
        </p:blipFill>
        <p:spPr bwMode="auto">
          <a:xfrm>
            <a:off x="0" y="136525"/>
            <a:ext cx="9144000" cy="3152775"/>
          </a:xfrm>
          <a:prstGeom prst="rect">
            <a:avLst/>
          </a:prstGeom>
          <a:noFill/>
          <a:ln w="9525">
            <a:noFill/>
            <a:miter lim="800000"/>
            <a:headEnd/>
            <a:tailEnd/>
          </a:ln>
        </p:spPr>
      </p:pic>
      <p:sp>
        <p:nvSpPr>
          <p:cNvPr id="2" name="Title 1"/>
          <p:cNvSpPr>
            <a:spLocks noGrp="1"/>
          </p:cNvSpPr>
          <p:nvPr>
            <p:ph type="ctrTitle"/>
          </p:nvPr>
        </p:nvSpPr>
        <p:spPr>
          <a:xfrm>
            <a:off x="609600" y="3581400"/>
            <a:ext cx="7772400" cy="1219200"/>
          </a:xfrm>
        </p:spPr>
        <p:txBody>
          <a:bodyPr/>
          <a:lstStyle/>
          <a:p>
            <a:r>
              <a:rPr lang="en-US" dirty="0" smtClean="0"/>
              <a:t>Click to edit Master title style</a:t>
            </a:r>
            <a:endParaRPr lang="en-US" dirty="0"/>
          </a:p>
        </p:txBody>
      </p:sp>
      <p:sp>
        <p:nvSpPr>
          <p:cNvPr id="9" name="Rectangle 3"/>
          <p:cNvSpPr>
            <a:spLocks noGrp="1" noChangeArrowheads="1"/>
          </p:cNvSpPr>
          <p:nvPr>
            <p:ph type="body" idx="13"/>
          </p:nvPr>
        </p:nvSpPr>
        <p:spPr>
          <a:xfrm>
            <a:off x="609600" y="4800600"/>
            <a:ext cx="7772400" cy="381000"/>
          </a:xfrm>
        </p:spPr>
        <p:txBody>
          <a:bodyPr/>
          <a:lstStyle>
            <a:lvl1pPr>
              <a:defRPr/>
            </a:lvl1pPr>
          </a:lstStyle>
          <a:p>
            <a:pPr lvl="0"/>
            <a:r>
              <a:rPr lang="en-US" smtClean="0"/>
              <a:t>Click to edit Master text styles</a:t>
            </a:r>
          </a:p>
          <a:p>
            <a:pPr lvl="1"/>
            <a:r>
              <a:rPr lang="en-US" smtClean="0"/>
              <a:t>Second level</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E1813E14-B7C5-4837-936B-FC075D2B2D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0B1CE194-0B0C-4E89-9098-B9F8BE2830F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3" name="Rectangle 24"/>
          <p:cNvSpPr>
            <a:spLocks noChangeArrowheads="1"/>
          </p:cNvSpPr>
          <p:nvPr/>
        </p:nvSpPr>
        <p:spPr bwMode="auto">
          <a:xfrm>
            <a:off x="3683000" y="6346825"/>
            <a:ext cx="1905000" cy="457200"/>
          </a:xfrm>
          <a:prstGeom prst="rect">
            <a:avLst/>
          </a:prstGeom>
          <a:noFill/>
          <a:ln w="12700">
            <a:noFill/>
            <a:miter lim="800000"/>
            <a:headEnd/>
            <a:tailEnd/>
          </a:ln>
        </p:spPr>
        <p:txBody>
          <a:bodyPr anchor="b">
            <a:prstTxWarp prst="textNoShape">
              <a:avLst/>
            </a:prstTxWarp>
          </a:bodyPr>
          <a:lstStyle/>
          <a:p>
            <a:pPr>
              <a:defRPr/>
            </a:pPr>
            <a:fld id="{D65E8E24-C99B-3243-9FD9-EFE771392662}" type="slidenum">
              <a:rPr lang="en-US" sz="900"/>
              <a:pPr>
                <a:defRPr/>
              </a:pPr>
              <a:t>‹#›</a:t>
            </a:fld>
            <a:endParaRPr lang="en-US" sz="900"/>
          </a:p>
        </p:txBody>
      </p:sp>
      <p:sp>
        <p:nvSpPr>
          <p:cNvPr id="4" name="Text Box 29"/>
          <p:cNvSpPr txBox="1">
            <a:spLocks noChangeArrowheads="1"/>
          </p:cNvSpPr>
          <p:nvPr/>
        </p:nvSpPr>
        <p:spPr bwMode="auto">
          <a:xfrm>
            <a:off x="7467600" y="87313"/>
            <a:ext cx="1587500" cy="276225"/>
          </a:xfrm>
          <a:prstGeom prst="rect">
            <a:avLst/>
          </a:prstGeom>
          <a:noFill/>
          <a:ln>
            <a:noFill/>
          </a:ln>
          <a:extLst/>
        </p:spPr>
        <p:txBody>
          <a:bodyPr>
            <a:spAutoFit/>
          </a:bodyPr>
          <a:lstStyle>
            <a:lvl1pPr>
              <a:defRPr sz="1000">
                <a:solidFill>
                  <a:srgbClr val="FF0000"/>
                </a:solidFill>
                <a:latin typeface="Arial" pitchFamily="34" charset="0"/>
              </a:defRPr>
            </a:lvl1pPr>
            <a:lvl2pPr marL="742950" indent="-285750">
              <a:defRPr sz="1000">
                <a:solidFill>
                  <a:srgbClr val="FF0000"/>
                </a:solidFill>
                <a:latin typeface="Arial" pitchFamily="34" charset="0"/>
              </a:defRPr>
            </a:lvl2pPr>
            <a:lvl3pPr marL="1143000" indent="-228600">
              <a:defRPr sz="1000">
                <a:solidFill>
                  <a:srgbClr val="FF0000"/>
                </a:solidFill>
                <a:latin typeface="Arial" pitchFamily="34" charset="0"/>
              </a:defRPr>
            </a:lvl3pPr>
            <a:lvl4pPr marL="1600200" indent="-228600">
              <a:defRPr sz="1000">
                <a:solidFill>
                  <a:srgbClr val="FF0000"/>
                </a:solidFill>
                <a:latin typeface="Arial" pitchFamily="34" charset="0"/>
              </a:defRPr>
            </a:lvl4pPr>
            <a:lvl5pPr marL="2057400" indent="-228600">
              <a:defRPr sz="1000">
                <a:solidFill>
                  <a:srgbClr val="FF0000"/>
                </a:solidFill>
                <a:latin typeface="Arial" pitchFamily="34" charset="0"/>
              </a:defRPr>
            </a:lvl5pPr>
            <a:lvl6pPr marL="2514600" indent="-228600" algn="ctr" eaLnBrk="0" fontAlgn="base" hangingPunct="0">
              <a:spcBef>
                <a:spcPct val="30000"/>
              </a:spcBef>
              <a:spcAft>
                <a:spcPct val="0"/>
              </a:spcAft>
              <a:defRPr sz="1000">
                <a:solidFill>
                  <a:srgbClr val="FF0000"/>
                </a:solidFill>
                <a:latin typeface="Arial" pitchFamily="34" charset="0"/>
              </a:defRPr>
            </a:lvl6pPr>
            <a:lvl7pPr marL="2971800" indent="-228600" algn="ctr" eaLnBrk="0" fontAlgn="base" hangingPunct="0">
              <a:spcBef>
                <a:spcPct val="30000"/>
              </a:spcBef>
              <a:spcAft>
                <a:spcPct val="0"/>
              </a:spcAft>
              <a:defRPr sz="1000">
                <a:solidFill>
                  <a:srgbClr val="FF0000"/>
                </a:solidFill>
                <a:latin typeface="Arial" pitchFamily="34" charset="0"/>
              </a:defRPr>
            </a:lvl7pPr>
            <a:lvl8pPr marL="3429000" indent="-228600" algn="ctr" eaLnBrk="0" fontAlgn="base" hangingPunct="0">
              <a:spcBef>
                <a:spcPct val="30000"/>
              </a:spcBef>
              <a:spcAft>
                <a:spcPct val="0"/>
              </a:spcAft>
              <a:defRPr sz="1000">
                <a:solidFill>
                  <a:srgbClr val="FF0000"/>
                </a:solidFill>
                <a:latin typeface="Arial" pitchFamily="34" charset="0"/>
              </a:defRPr>
            </a:lvl8pPr>
            <a:lvl9pPr marL="3886200" indent="-228600" algn="ctr" eaLnBrk="0" fontAlgn="base" hangingPunct="0">
              <a:spcBef>
                <a:spcPct val="30000"/>
              </a:spcBef>
              <a:spcAft>
                <a:spcPct val="0"/>
              </a:spcAft>
              <a:defRPr sz="1000">
                <a:solidFill>
                  <a:srgbClr val="FF0000"/>
                </a:solidFill>
                <a:latin typeface="Arial" pitchFamily="34" charset="0"/>
              </a:defRPr>
            </a:lvl9pPr>
          </a:lstStyle>
          <a:p>
            <a:pPr fontAlgn="auto">
              <a:spcBef>
                <a:spcPct val="50000"/>
              </a:spcBef>
              <a:spcAft>
                <a:spcPts val="0"/>
              </a:spcAft>
              <a:defRPr/>
            </a:pPr>
            <a:endParaRPr lang="en-US" sz="1200" i="1" smtClean="0">
              <a:latin typeface="Times New Roman" pitchFamily="18" charset="0"/>
              <a:ea typeface="+mn-ea"/>
              <a:cs typeface="Arial" pitchFamily="34" charset="0"/>
            </a:endParaRPr>
          </a:p>
        </p:txBody>
      </p:sp>
      <p:pic>
        <p:nvPicPr>
          <p:cNvPr id="5" name="Picture 16" descr="cover image copy"/>
          <p:cNvPicPr>
            <a:picLocks noChangeAspect="1" noChangeArrowheads="1"/>
          </p:cNvPicPr>
          <p:nvPr userDrawn="1"/>
        </p:nvPicPr>
        <p:blipFill>
          <a:blip r:embed="rId2" cstate="print"/>
          <a:srcRect/>
          <a:stretch>
            <a:fillRect/>
          </a:stretch>
        </p:blipFill>
        <p:spPr bwMode="auto">
          <a:xfrm>
            <a:off x="-6350" y="0"/>
            <a:ext cx="9150350" cy="1066800"/>
          </a:xfrm>
          <a:prstGeom prst="rect">
            <a:avLst/>
          </a:prstGeom>
          <a:noFill/>
          <a:ln w="9525">
            <a:noFill/>
            <a:miter lim="800000"/>
            <a:headEnd/>
            <a:tailEnd/>
          </a:ln>
        </p:spPr>
      </p:pic>
      <p:pic>
        <p:nvPicPr>
          <p:cNvPr id="6" name="Picture 8" descr="logo.png"/>
          <p:cNvPicPr>
            <a:picLocks noChangeAspect="1"/>
          </p:cNvPicPr>
          <p:nvPr userDrawn="1"/>
        </p:nvPicPr>
        <p:blipFill>
          <a:blip r:embed="rId3" cstate="print"/>
          <a:srcRect/>
          <a:stretch>
            <a:fillRect/>
          </a:stretch>
        </p:blipFill>
        <p:spPr bwMode="auto">
          <a:xfrm>
            <a:off x="66675" y="6346825"/>
            <a:ext cx="565150" cy="457200"/>
          </a:xfrm>
          <a:prstGeom prst="rect">
            <a:avLst/>
          </a:prstGeom>
          <a:noFill/>
          <a:ln w="9525">
            <a:noFill/>
            <a:miter lim="800000"/>
            <a:headEnd/>
            <a:tailEnd/>
          </a:ln>
        </p:spPr>
      </p:pic>
      <p:sp>
        <p:nvSpPr>
          <p:cNvPr id="2" name="Title 1"/>
          <p:cNvSpPr>
            <a:spLocks noGrp="1"/>
          </p:cNvSpPr>
          <p:nvPr>
            <p:ph type="title"/>
          </p:nvPr>
        </p:nvSpPr>
        <p:spPr>
          <a:xfrm>
            <a:off x="560388" y="62560"/>
            <a:ext cx="8148637" cy="806450"/>
          </a:xfrm>
        </p:spPr>
        <p:txBody>
          <a:bodyPr/>
          <a:lstStyle>
            <a:lvl1pPr>
              <a:defRPr sz="2400">
                <a:solidFill>
                  <a:srgbClr val="000000"/>
                </a:solidFill>
              </a:defRPr>
            </a:lvl1pPr>
          </a:lstStyle>
          <a:p>
            <a:r>
              <a:rPr lang="en-US" dirty="0" smtClean="0"/>
              <a:t>Click to edit Master title style</a:t>
            </a:r>
            <a:endParaRPr lang="en-US" dirty="0"/>
          </a:p>
        </p:txBody>
      </p:sp>
      <p:sp>
        <p:nvSpPr>
          <p:cNvPr id="7" name="Rectangle 25"/>
          <p:cNvSpPr>
            <a:spLocks noGrp="1" noChangeArrowheads="1"/>
          </p:cNvSpPr>
          <p:nvPr>
            <p:ph type="ftr" sz="quarter" idx="10"/>
          </p:nvPr>
        </p:nvSpPr>
        <p:spPr>
          <a:xfrm>
            <a:off x="6221413" y="6384925"/>
            <a:ext cx="2922587" cy="457200"/>
          </a:xfrm>
        </p:spPr>
        <p:txBody>
          <a:bodyPr/>
          <a:lstStyle>
            <a:lvl1pPr algn="ctr">
              <a:spcBef>
                <a:spcPct val="0"/>
              </a:spcBef>
              <a:defRPr sz="1200">
                <a:solidFill>
                  <a:schemeClr val="tx1"/>
                </a:solidFill>
                <a:ea typeface="ＭＳ Ｐゴシック" charset="0"/>
                <a:cs typeface="Arial" charset="0"/>
              </a:defRPr>
            </a:lvl1pPr>
          </a:lstStyle>
          <a:p>
            <a:pPr>
              <a:defRPr/>
            </a:pPr>
            <a:r>
              <a:rPr lang="en-US"/>
              <a:t>© John Kim and Associates 2011</a:t>
            </a:r>
          </a:p>
          <a:p>
            <a:pPr>
              <a:defRPr/>
            </a:pPr>
            <a:r>
              <a:rPr lang="en-US"/>
              <a:t> All Rights Reserved</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725119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09600" y="274638"/>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096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2130287"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ＭＳ Ｐゴシック" pitchFamily="-84" charset="-128"/>
              </a:defRPr>
            </a:lvl1pPr>
          </a:lstStyle>
          <a:p>
            <a:pPr>
              <a:defRPr/>
            </a:pPr>
            <a:endParaRPr lang="en-US" dirty="0"/>
          </a:p>
        </p:txBody>
      </p:sp>
      <p:sp>
        <p:nvSpPr>
          <p:cNvPr id="6" name="Slide Number Placeholder 5"/>
          <p:cNvSpPr>
            <a:spLocks noGrp="1"/>
          </p:cNvSpPr>
          <p:nvPr>
            <p:ph type="sldNum" sz="quarter" idx="4"/>
          </p:nvPr>
        </p:nvSpPr>
        <p:spPr>
          <a:xfrm>
            <a:off x="55753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chemeClr val="tx1"/>
                </a:solidFill>
                <a:latin typeface="Calibri" pitchFamily="-84" charset="0"/>
                <a:ea typeface="ＭＳ Ｐゴシック" pitchFamily="-84" charset="-128"/>
              </a:defRPr>
            </a:lvl1pPr>
          </a:lstStyle>
          <a:p>
            <a:fld id="{831283D3-8EAB-4803-ACE3-1B514FCCADA1}" type="slidenum">
              <a:rPr lang="en-US" smtClean="0"/>
              <a:pPr/>
              <a:t>‹#›</a:t>
            </a:fld>
            <a:endParaRPr lang="en-US" dirty="0"/>
          </a:p>
        </p:txBody>
      </p:sp>
      <p:sp>
        <p:nvSpPr>
          <p:cNvPr id="1031" name="Line 11"/>
          <p:cNvSpPr>
            <a:spLocks noChangeShapeType="1"/>
          </p:cNvSpPr>
          <p:nvPr/>
        </p:nvSpPr>
        <p:spPr bwMode="auto">
          <a:xfrm>
            <a:off x="685800" y="1143000"/>
            <a:ext cx="7772400" cy="0"/>
          </a:xfrm>
          <a:prstGeom prst="line">
            <a:avLst/>
          </a:prstGeom>
          <a:noFill/>
          <a:ln w="15875">
            <a:solidFill>
              <a:schemeClr val="tx1"/>
            </a:solidFill>
            <a:round/>
            <a:headEnd/>
            <a:tailEnd/>
          </a:ln>
        </p:spPr>
        <p:txBody>
          <a:bodyPr wrap="none" anchor="ctr"/>
          <a:lstStyle/>
          <a:p>
            <a:pPr>
              <a:defRPr/>
            </a:pPr>
            <a:endParaRPr lang="en-US">
              <a:latin typeface="Arial" pitchFamily="34" charset="0"/>
              <a:ea typeface="ＭＳ Ｐゴシック" charset="-128"/>
              <a:cs typeface="+mn-cs"/>
            </a:endParaRPr>
          </a:p>
        </p:txBody>
      </p:sp>
      <p:pic>
        <p:nvPicPr>
          <p:cNvPr id="1032" name="Picture 12" descr="logo.png"/>
          <p:cNvPicPr>
            <a:picLocks noChangeAspect="1"/>
          </p:cNvPicPr>
          <p:nvPr userDrawn="1"/>
        </p:nvPicPr>
        <p:blipFill>
          <a:blip r:embed="rId7" cstate="print"/>
          <a:srcRect/>
          <a:stretch>
            <a:fillRect/>
          </a:stretch>
        </p:blipFill>
        <p:spPr bwMode="auto">
          <a:xfrm>
            <a:off x="60325" y="6272213"/>
            <a:ext cx="669925" cy="541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58" r:id="rId1"/>
    <p:sldLayoutId id="2147485256" r:id="rId2"/>
    <p:sldLayoutId id="2147485259" r:id="rId3"/>
    <p:sldLayoutId id="2147485260"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kern="1200">
          <a:solidFill>
            <a:srgbClr val="1D5D43"/>
          </a:solidFill>
          <a:latin typeface="Arial" pitchFamily="34" charset="0"/>
          <a:ea typeface="ＭＳ Ｐゴシック" pitchFamily="34" charset="-128"/>
          <a:cs typeface="Arial" pitchFamily="34" charset="0"/>
        </a:defRPr>
      </a:lvl1pPr>
      <a:lvl2pPr algn="l" rtl="0" eaLnBrk="0" fontAlgn="base" hangingPunct="0">
        <a:spcBef>
          <a:spcPct val="0"/>
        </a:spcBef>
        <a:spcAft>
          <a:spcPct val="0"/>
        </a:spcAft>
        <a:defRPr sz="2400" b="1">
          <a:solidFill>
            <a:srgbClr val="1D5D43"/>
          </a:solidFill>
          <a:latin typeface="Arial" charset="0"/>
          <a:ea typeface="ＭＳ Ｐゴシック" pitchFamily="34" charset="-128"/>
          <a:cs typeface="Arial" charset="0"/>
        </a:defRPr>
      </a:lvl2pPr>
      <a:lvl3pPr algn="l" rtl="0" eaLnBrk="0" fontAlgn="base" hangingPunct="0">
        <a:spcBef>
          <a:spcPct val="0"/>
        </a:spcBef>
        <a:spcAft>
          <a:spcPct val="0"/>
        </a:spcAft>
        <a:defRPr sz="2400" b="1">
          <a:solidFill>
            <a:srgbClr val="1D5D43"/>
          </a:solidFill>
          <a:latin typeface="Arial" charset="0"/>
          <a:ea typeface="ＭＳ Ｐゴシック" pitchFamily="34" charset="-128"/>
          <a:cs typeface="Arial" charset="0"/>
        </a:defRPr>
      </a:lvl3pPr>
      <a:lvl4pPr algn="l" rtl="0" eaLnBrk="0" fontAlgn="base" hangingPunct="0">
        <a:spcBef>
          <a:spcPct val="0"/>
        </a:spcBef>
        <a:spcAft>
          <a:spcPct val="0"/>
        </a:spcAft>
        <a:defRPr sz="2400" b="1">
          <a:solidFill>
            <a:srgbClr val="1D5D43"/>
          </a:solidFill>
          <a:latin typeface="Arial" charset="0"/>
          <a:ea typeface="ＭＳ Ｐゴシック" pitchFamily="34" charset="-128"/>
          <a:cs typeface="Arial" charset="0"/>
        </a:defRPr>
      </a:lvl4pPr>
      <a:lvl5pPr algn="l" rtl="0" eaLnBrk="0" fontAlgn="base" hangingPunct="0">
        <a:spcBef>
          <a:spcPct val="0"/>
        </a:spcBef>
        <a:spcAft>
          <a:spcPct val="0"/>
        </a:spcAft>
        <a:defRPr sz="2400" b="1">
          <a:solidFill>
            <a:srgbClr val="1D5D43"/>
          </a:solidFill>
          <a:latin typeface="Arial" charset="0"/>
          <a:ea typeface="ＭＳ Ｐゴシック" pitchFamily="34" charset="-128"/>
          <a:cs typeface="Arial" charset="0"/>
        </a:defRPr>
      </a:lvl5pPr>
      <a:lvl6pPr marL="457200" algn="l" rtl="0" fontAlgn="base">
        <a:spcBef>
          <a:spcPct val="0"/>
        </a:spcBef>
        <a:spcAft>
          <a:spcPct val="0"/>
        </a:spcAft>
        <a:defRPr sz="2400" b="1">
          <a:solidFill>
            <a:srgbClr val="1D5D43"/>
          </a:solidFill>
          <a:latin typeface="Arial" charset="0"/>
          <a:cs typeface="Arial" charset="0"/>
        </a:defRPr>
      </a:lvl6pPr>
      <a:lvl7pPr marL="914400" algn="l" rtl="0" fontAlgn="base">
        <a:spcBef>
          <a:spcPct val="0"/>
        </a:spcBef>
        <a:spcAft>
          <a:spcPct val="0"/>
        </a:spcAft>
        <a:defRPr sz="2400" b="1">
          <a:solidFill>
            <a:srgbClr val="1D5D43"/>
          </a:solidFill>
          <a:latin typeface="Arial" charset="0"/>
          <a:cs typeface="Arial" charset="0"/>
        </a:defRPr>
      </a:lvl7pPr>
      <a:lvl8pPr marL="1371600" algn="l" rtl="0" fontAlgn="base">
        <a:spcBef>
          <a:spcPct val="0"/>
        </a:spcBef>
        <a:spcAft>
          <a:spcPct val="0"/>
        </a:spcAft>
        <a:defRPr sz="2400" b="1">
          <a:solidFill>
            <a:srgbClr val="1D5D43"/>
          </a:solidFill>
          <a:latin typeface="Arial" charset="0"/>
          <a:cs typeface="Arial" charset="0"/>
        </a:defRPr>
      </a:lvl8pPr>
      <a:lvl9pPr marL="1828800" algn="l" rtl="0" fontAlgn="base">
        <a:spcBef>
          <a:spcPct val="0"/>
        </a:spcBef>
        <a:spcAft>
          <a:spcPct val="0"/>
        </a:spcAft>
        <a:defRPr sz="2400" b="1">
          <a:solidFill>
            <a:srgbClr val="1D5D43"/>
          </a:solidFill>
          <a:latin typeface="Arial" charset="0"/>
          <a:cs typeface="Arial" charset="0"/>
        </a:defRPr>
      </a:lvl9pPr>
    </p:titleStyle>
    <p:bodyStyle>
      <a:lvl1pPr marL="457200" indent="-457200" algn="l" rtl="0" eaLnBrk="0" fontAlgn="base" hangingPunct="0">
        <a:spcBef>
          <a:spcPct val="20000"/>
        </a:spcBef>
        <a:spcAft>
          <a:spcPct val="0"/>
        </a:spcAft>
        <a:buSzPct val="70000"/>
        <a:buBlip>
          <a:blip r:embed="rId8"/>
        </a:buBlip>
        <a:defRPr sz="2400" kern="1200">
          <a:solidFill>
            <a:schemeClr val="tx1"/>
          </a:solidFill>
          <a:latin typeface="Arial" pitchFamily="34" charset="0"/>
          <a:ea typeface="ＭＳ Ｐゴシック"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chemeClr val="tx1"/>
          </a:solidFill>
          <a:latin typeface="Arial" pitchFamily="34" charset="0"/>
          <a:ea typeface="Arial" pitchFamily="-111" charset="0"/>
          <a:cs typeface="Arial" pitchFamily="34" charset="0"/>
        </a:defRPr>
      </a:lvl2pPr>
      <a:lvl3pPr marL="1143000" indent="-228600" algn="l" rtl="0" eaLnBrk="0" fontAlgn="base" hangingPunct="0">
        <a:spcBef>
          <a:spcPct val="20000"/>
        </a:spcBef>
        <a:spcAft>
          <a:spcPct val="0"/>
        </a:spcAft>
        <a:buSzPct val="70000"/>
        <a:buBlip>
          <a:blip r:embed="rId8"/>
        </a:buBlip>
        <a:defRPr sz="2000" kern="1200">
          <a:solidFill>
            <a:schemeClr val="tx1"/>
          </a:solidFill>
          <a:latin typeface="Arial" pitchFamily="34" charset="0"/>
          <a:ea typeface="Arial" pitchFamily="-111"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1"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gif"/><Relationship Id="rId3" Type="http://schemas.openxmlformats.org/officeDocument/2006/relationships/image" Target="../media/image8.gif"/><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16.jpeg"/><Relationship Id="rId5" Type="http://schemas.openxmlformats.org/officeDocument/2006/relationships/image" Target="../media/image10.gif"/><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271463" y="4492625"/>
            <a:ext cx="8872537" cy="1677988"/>
          </a:xfrm>
        </p:spPr>
        <p:txBody>
          <a:bodyPr/>
          <a:lstStyle/>
          <a:p>
            <a:pPr algn="ctr"/>
            <a:r>
              <a:rPr lang="en-US" sz="2800" dirty="0" smtClean="0">
                <a:latin typeface="Arial" charset="0"/>
                <a:ea typeface="ＭＳ Ｐゴシック" pitchFamily="-84" charset="-128"/>
                <a:cs typeface="Arial" charset="0"/>
              </a:rPr>
              <a:t>Martin’</a:t>
            </a:r>
            <a:r>
              <a:rPr lang="en-US" altLang="ja-JP" sz="2800" dirty="0" smtClean="0">
                <a:latin typeface="Arial" charset="0"/>
                <a:ea typeface="ＭＳ Ｐゴシック" pitchFamily="-84" charset="-128"/>
                <a:cs typeface="Arial" charset="0"/>
              </a:rPr>
              <a:t>s Point Management System: </a:t>
            </a:r>
            <a:br>
              <a:rPr lang="en-US" altLang="ja-JP" sz="2800" dirty="0" smtClean="0">
                <a:latin typeface="Arial" charset="0"/>
                <a:ea typeface="ＭＳ Ｐゴシック" pitchFamily="-84" charset="-128"/>
                <a:cs typeface="Arial" charset="0"/>
              </a:rPr>
            </a:br>
            <a:r>
              <a:rPr lang="en-US" altLang="ja-JP" sz="2800" dirty="0" smtClean="0">
                <a:latin typeface="Arial" charset="0"/>
                <a:ea typeface="ＭＳ Ｐゴシック" pitchFamily="-84" charset="-128"/>
                <a:cs typeface="Arial" charset="0"/>
              </a:rPr>
              <a:t>Understanding Collaborative Care Visits</a:t>
            </a:r>
            <a:br>
              <a:rPr lang="en-US" altLang="ja-JP" sz="2800" dirty="0" smtClean="0">
                <a:latin typeface="Arial" charset="0"/>
                <a:ea typeface="ＭＳ Ｐゴシック" pitchFamily="-84" charset="-128"/>
                <a:cs typeface="Arial" charset="0"/>
              </a:rPr>
            </a:br>
            <a:r>
              <a:rPr lang="en-US" altLang="ja-JP" b="0" dirty="0" smtClean="0">
                <a:latin typeface="Arial" charset="0"/>
                <a:ea typeface="ＭＳ Ｐゴシック" pitchFamily="-84" charset="-128"/>
                <a:cs typeface="Arial" charset="0"/>
              </a:rPr>
              <a:t>12/17/2012 – 12/20/2012</a:t>
            </a:r>
            <a:endParaRPr lang="en-US" sz="2000" b="0" dirty="0" smtClean="0">
              <a:latin typeface="Arial" charset="0"/>
              <a:ea typeface="ＭＳ Ｐゴシック" pitchFamily="-84" charset="-128"/>
              <a:cs typeface="Arial" charset="0"/>
            </a:endParaRPr>
          </a:p>
        </p:txBody>
      </p:sp>
      <p:sp>
        <p:nvSpPr>
          <p:cNvPr id="3" name="Slide Number Placeholder 2"/>
          <p:cNvSpPr>
            <a:spLocks noGrp="1"/>
          </p:cNvSpPr>
          <p:nvPr>
            <p:ph type="sldNum" sz="quarter" idx="15"/>
          </p:nvPr>
        </p:nvSpPr>
        <p:spPr/>
        <p:txBody>
          <a:bodyPr/>
          <a:lstStyle/>
          <a:p>
            <a:fld id="{E1813E14-B7C5-4837-936B-FC075D2B2D90}"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smtClean="0">
                <a:latin typeface="Arial" charset="0"/>
              </a:rPr>
              <a:t>Bangor Patient Population</a:t>
            </a:r>
            <a:endParaRPr lang="en-US" dirty="0">
              <a:latin typeface="Arial" charset="0"/>
            </a:endParaRPr>
          </a:p>
        </p:txBody>
      </p:sp>
      <p:pic>
        <p:nvPicPr>
          <p:cNvPr id="3" name="Picture 2" descr="Screen shot 2012-12-20 at 9.12.20 AM.pn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567266" y="1290639"/>
            <a:ext cx="8013085" cy="3309584"/>
          </a:xfrm>
          <a:prstGeom prst="rect">
            <a:avLst/>
          </a:prstGeom>
          <a:ln>
            <a:solidFill>
              <a:srgbClr val="000000"/>
            </a:solidFill>
          </a:ln>
        </p:spPr>
      </p:pic>
      <p:sp>
        <p:nvSpPr>
          <p:cNvPr id="4" name="TextBox 3"/>
          <p:cNvSpPr txBox="1"/>
          <p:nvPr/>
        </p:nvSpPr>
        <p:spPr>
          <a:xfrm>
            <a:off x="395112" y="5178778"/>
            <a:ext cx="8509000" cy="861774"/>
          </a:xfrm>
          <a:prstGeom prst="rect">
            <a:avLst/>
          </a:prstGeom>
          <a:solidFill>
            <a:srgbClr val="FFFF00"/>
          </a:solidFill>
          <a:ln>
            <a:solidFill>
              <a:srgbClr val="000000"/>
            </a:solidFill>
          </a:ln>
        </p:spPr>
        <p:txBody>
          <a:bodyPr wrap="square" rtlCol="0">
            <a:spAutoFit/>
          </a:bodyPr>
          <a:lstStyle/>
          <a:p>
            <a:r>
              <a:rPr lang="en-US" sz="1800" dirty="0" smtClean="0"/>
              <a:t>Evaluation of patient panels show that Bangor has 44.9% of their patients with Chronic conditions (MPHC = 36.4%) </a:t>
            </a:r>
          </a:p>
          <a:p>
            <a:r>
              <a:rPr lang="en-US" sz="1200" dirty="0" smtClean="0"/>
              <a:t>* Data from </a:t>
            </a:r>
            <a:r>
              <a:rPr lang="en-US" sz="1200" dirty="0" err="1" smtClean="0"/>
              <a:t>PopulationManager</a:t>
            </a:r>
            <a:r>
              <a:rPr lang="en-US" sz="1200" dirty="0" smtClean="0"/>
              <a:t>™ (12/10/12)</a:t>
            </a:r>
            <a:endParaRPr lang="en-US" sz="1200" dirty="0"/>
          </a:p>
        </p:txBody>
      </p:sp>
      <p:sp>
        <p:nvSpPr>
          <p:cNvPr id="5" name="Oval 4"/>
          <p:cNvSpPr/>
          <p:nvPr/>
        </p:nvSpPr>
        <p:spPr>
          <a:xfrm>
            <a:off x="3090334" y="3541889"/>
            <a:ext cx="2427111" cy="4938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147734" y="1203150"/>
            <a:ext cx="3318932" cy="4938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224889" y="274638"/>
            <a:ext cx="1355462" cy="54380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tx1"/>
                </a:solidFill>
              </a:rPr>
              <a:t>Providers</a:t>
            </a:r>
            <a:endParaRPr lang="en-US" sz="1800" dirty="0">
              <a:solidFill>
                <a:schemeClr val="tx1"/>
              </a:solidFill>
            </a:endParaRPr>
          </a:p>
        </p:txBody>
      </p:sp>
      <p:cxnSp>
        <p:nvCxnSpPr>
          <p:cNvPr id="9" name="Straight Arrow Connector 8"/>
          <p:cNvCxnSpPr>
            <a:stCxn id="6" idx="1"/>
          </p:cNvCxnSpPr>
          <p:nvPr/>
        </p:nvCxnSpPr>
        <p:spPr>
          <a:xfrm flipH="1">
            <a:off x="6632222" y="546541"/>
            <a:ext cx="592667" cy="6566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187222" y="4035778"/>
            <a:ext cx="1538111" cy="1143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ight Arrow 9"/>
          <p:cNvSpPr>
            <a:spLocks noChangeArrowheads="1"/>
          </p:cNvSpPr>
          <p:nvPr/>
        </p:nvSpPr>
        <p:spPr bwMode="auto">
          <a:xfrm rot="962847">
            <a:off x="29539" y="5040109"/>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10228025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our metrics (and Collaborative Care)</a:t>
            </a:r>
            <a:endParaRPr lang="en-US" dirty="0"/>
          </a:p>
        </p:txBody>
      </p:sp>
      <p:sp>
        <p:nvSpPr>
          <p:cNvPr id="3" name="Content Placeholder 2"/>
          <p:cNvSpPr>
            <a:spLocks noGrp="1"/>
          </p:cNvSpPr>
          <p:nvPr>
            <p:ph idx="1"/>
          </p:nvPr>
        </p:nvSpPr>
        <p:spPr>
          <a:xfrm>
            <a:off x="342900" y="1268310"/>
            <a:ext cx="8343900" cy="4525963"/>
          </a:xfrm>
        </p:spPr>
        <p:txBody>
          <a:bodyPr/>
          <a:lstStyle/>
          <a:p>
            <a:r>
              <a:rPr lang="en-US" sz="2000" dirty="0" smtClean="0"/>
              <a:t>Collaborative care </a:t>
            </a:r>
            <a:r>
              <a:rPr lang="en-US" sz="2000" dirty="0"/>
              <a:t>r</a:t>
            </a:r>
            <a:r>
              <a:rPr lang="en-US" sz="2000" dirty="0" smtClean="0"/>
              <a:t>esults are a represented by a </a:t>
            </a:r>
            <a:r>
              <a:rPr lang="en-US" sz="2000" i="1" dirty="0" smtClean="0"/>
              <a:t>series</a:t>
            </a:r>
            <a:r>
              <a:rPr lang="en-US" sz="2000" dirty="0" smtClean="0"/>
              <a:t> indicators:</a:t>
            </a:r>
          </a:p>
          <a:p>
            <a:pPr marL="0" indent="0">
              <a:buNone/>
            </a:pPr>
            <a:endParaRPr lang="en-US" sz="500" dirty="0" smtClean="0"/>
          </a:p>
          <a:p>
            <a:pPr marL="0" indent="0">
              <a:buNone/>
            </a:pPr>
            <a:endParaRPr lang="en-US" sz="500" dirty="0"/>
          </a:p>
          <a:p>
            <a:pPr marL="0" indent="0">
              <a:buNone/>
            </a:pPr>
            <a:endParaRPr lang="en-US" sz="500" dirty="0" smtClean="0"/>
          </a:p>
          <a:p>
            <a:pPr marL="0" indent="0">
              <a:buNone/>
            </a:pPr>
            <a:endParaRPr lang="en-US" sz="500" dirty="0" smtClean="0"/>
          </a:p>
          <a:p>
            <a:pPr lvl="1"/>
            <a:r>
              <a:rPr lang="en-US" sz="2000" b="1" dirty="0" smtClean="0">
                <a:solidFill>
                  <a:srgbClr val="FF0000"/>
                </a:solidFill>
              </a:rPr>
              <a:t>Quality Outcomes:</a:t>
            </a:r>
            <a:r>
              <a:rPr lang="en-US" sz="2000" dirty="0" smtClean="0"/>
              <a:t>    </a:t>
            </a:r>
            <a:r>
              <a:rPr lang="en-US" sz="2000" dirty="0" smtClean="0">
                <a:sym typeface="Wingdings"/>
              </a:rPr>
              <a:t>	</a:t>
            </a:r>
            <a:r>
              <a:rPr lang="en-US" sz="2000" dirty="0">
                <a:sym typeface="Wingdings"/>
              </a:rPr>
              <a:t> </a:t>
            </a:r>
            <a:r>
              <a:rPr lang="en-US" sz="2000" dirty="0" smtClean="0">
                <a:sym typeface="Wingdings"/>
              </a:rPr>
              <a:t>     </a:t>
            </a:r>
            <a:r>
              <a:rPr lang="en-US" sz="2000" dirty="0" smtClean="0">
                <a:latin typeface="Wingdings"/>
                <a:ea typeface="Wingdings"/>
                <a:cs typeface="Wingdings"/>
                <a:sym typeface="Wingdings"/>
              </a:rPr>
              <a:t></a:t>
            </a:r>
            <a:r>
              <a:rPr lang="en-US" sz="2000" dirty="0" smtClean="0">
                <a:sym typeface="Wingdings"/>
              </a:rPr>
              <a:t> NCQA, </a:t>
            </a:r>
            <a:r>
              <a:rPr lang="en-US" sz="2000" dirty="0" smtClean="0">
                <a:latin typeface="Wingdings"/>
                <a:ea typeface="Wingdings"/>
                <a:cs typeface="Wingdings"/>
                <a:sym typeface="Wingdings"/>
              </a:rPr>
              <a:t></a:t>
            </a:r>
            <a:r>
              <a:rPr lang="en-US" sz="2000" dirty="0" smtClean="0">
                <a:sym typeface="Wingdings"/>
              </a:rPr>
              <a:t> CMS</a:t>
            </a:r>
          </a:p>
          <a:p>
            <a:pPr marL="457200" lvl="1" indent="0">
              <a:buNone/>
            </a:pPr>
            <a:r>
              <a:rPr lang="en-US" sz="800" dirty="0" smtClean="0"/>
              <a:t>	</a:t>
            </a:r>
          </a:p>
          <a:p>
            <a:pPr lvl="1"/>
            <a:r>
              <a:rPr lang="en-US" sz="2000" b="1" dirty="0" smtClean="0">
                <a:solidFill>
                  <a:srgbClr val="FF0000"/>
                </a:solidFill>
              </a:rPr>
              <a:t>Financial:</a:t>
            </a:r>
            <a:r>
              <a:rPr lang="en-US" sz="2000" b="1" dirty="0" smtClean="0"/>
              <a:t> </a:t>
            </a:r>
            <a:r>
              <a:rPr lang="en-US" sz="2000" dirty="0" smtClean="0"/>
              <a:t>	        </a:t>
            </a:r>
            <a:r>
              <a:rPr lang="en-US" sz="2000" dirty="0" smtClean="0">
                <a:sym typeface="Wingdings"/>
              </a:rPr>
              <a:t></a:t>
            </a:r>
            <a:r>
              <a:rPr lang="en-US" sz="2000" dirty="0" smtClean="0"/>
              <a:t>	      RVU (Revenue) </a:t>
            </a:r>
            <a:r>
              <a:rPr lang="en-US" sz="2000" dirty="0" err="1" smtClean="0"/>
              <a:t>vs</a:t>
            </a:r>
            <a:r>
              <a:rPr lang="en-US" sz="2000" dirty="0" smtClean="0"/>
              <a:t> Cost analysis</a:t>
            </a:r>
          </a:p>
          <a:p>
            <a:pPr marL="4349750" lvl="8" indent="-241300"/>
            <a:r>
              <a:rPr lang="en-US" sz="1800" dirty="0">
                <a:latin typeface="Wingdings"/>
                <a:ea typeface="Wingdings"/>
                <a:cs typeface="Wingdings"/>
                <a:sym typeface="Wingdings"/>
              </a:rPr>
              <a:t></a:t>
            </a:r>
            <a:r>
              <a:rPr lang="en-US" sz="1800" dirty="0">
                <a:sym typeface="Wingdings"/>
              </a:rPr>
              <a:t> </a:t>
            </a:r>
            <a:r>
              <a:rPr lang="en-US" sz="1800" dirty="0" smtClean="0">
                <a:sym typeface="Wingdings"/>
              </a:rPr>
              <a:t>RVU/provider per hour</a:t>
            </a:r>
          </a:p>
          <a:p>
            <a:pPr marL="4349750" lvl="8" indent="-241300"/>
            <a:r>
              <a:rPr lang="en-US" sz="1800" dirty="0">
                <a:latin typeface="Wingdings"/>
                <a:ea typeface="Wingdings"/>
                <a:cs typeface="Wingdings"/>
                <a:sym typeface="Wingdings"/>
              </a:rPr>
              <a:t></a:t>
            </a:r>
            <a:r>
              <a:rPr lang="en-US" sz="1800" dirty="0">
                <a:sym typeface="Wingdings"/>
              </a:rPr>
              <a:t> </a:t>
            </a:r>
            <a:r>
              <a:rPr lang="en-US" sz="1800" dirty="0" smtClean="0">
                <a:sym typeface="Wingdings"/>
              </a:rPr>
              <a:t>RVU/visit</a:t>
            </a:r>
          </a:p>
          <a:p>
            <a:pPr marL="4349750" lvl="8" indent="-241300"/>
            <a:r>
              <a:rPr lang="en-US" sz="1800" dirty="0" smtClean="0">
                <a:sym typeface="Wingdings"/>
              </a:rPr>
              <a:t>IPOP contribution</a:t>
            </a:r>
            <a:endParaRPr lang="en-US" sz="1800" dirty="0" smtClean="0"/>
          </a:p>
          <a:p>
            <a:pPr lvl="1"/>
            <a:endParaRPr lang="en-US" sz="800" dirty="0" smtClean="0"/>
          </a:p>
          <a:p>
            <a:pPr lvl="1"/>
            <a:r>
              <a:rPr lang="en-US" sz="2000" b="1" dirty="0" smtClean="0">
                <a:solidFill>
                  <a:srgbClr val="FF0000"/>
                </a:solidFill>
              </a:rPr>
              <a:t>Med Expense:</a:t>
            </a:r>
            <a:r>
              <a:rPr lang="en-US" sz="2000" b="1" dirty="0" smtClean="0"/>
              <a:t>	   </a:t>
            </a:r>
            <a:r>
              <a:rPr lang="en-US" sz="2000" dirty="0" smtClean="0"/>
              <a:t>  </a:t>
            </a:r>
            <a:r>
              <a:rPr lang="en-US" sz="2000" dirty="0"/>
              <a:t> </a:t>
            </a:r>
            <a:r>
              <a:rPr lang="en-US" sz="2000" dirty="0" smtClean="0"/>
              <a:t>  </a:t>
            </a:r>
            <a:r>
              <a:rPr lang="en-US" sz="2000" dirty="0" smtClean="0">
                <a:sym typeface="Wingdings"/>
              </a:rPr>
              <a:t>	     </a:t>
            </a:r>
            <a:r>
              <a:rPr lang="en-US" sz="2000" dirty="0" smtClean="0">
                <a:latin typeface="Wingdings"/>
                <a:ea typeface="Wingdings"/>
                <a:cs typeface="Wingdings"/>
                <a:sym typeface="Wingdings"/>
              </a:rPr>
              <a:t></a:t>
            </a:r>
            <a:r>
              <a:rPr lang="en-US" sz="2000" dirty="0" smtClean="0">
                <a:sym typeface="Wingdings"/>
              </a:rPr>
              <a:t> </a:t>
            </a:r>
            <a:r>
              <a:rPr lang="en-US" sz="2000" dirty="0">
                <a:sym typeface="Wingdings"/>
              </a:rPr>
              <a:t>ED visits, </a:t>
            </a:r>
            <a:r>
              <a:rPr lang="en-US" sz="2000" dirty="0">
                <a:latin typeface="Wingdings"/>
                <a:ea typeface="Wingdings"/>
                <a:cs typeface="Wingdings"/>
                <a:sym typeface="Wingdings"/>
              </a:rPr>
              <a:t></a:t>
            </a:r>
            <a:r>
              <a:rPr lang="en-US" sz="2000" dirty="0">
                <a:sym typeface="Wingdings"/>
              </a:rPr>
              <a:t> In patient </a:t>
            </a:r>
            <a:r>
              <a:rPr lang="en-US" sz="2000" dirty="0" smtClean="0">
                <a:sym typeface="Wingdings"/>
              </a:rPr>
              <a:t>costs</a:t>
            </a:r>
            <a:endParaRPr lang="en-US" sz="2000" dirty="0" smtClean="0"/>
          </a:p>
          <a:p>
            <a:pPr lvl="1"/>
            <a:endParaRPr lang="en-US" sz="800" dirty="0" smtClean="0"/>
          </a:p>
          <a:p>
            <a:pPr lvl="1"/>
            <a:r>
              <a:rPr lang="en-US" sz="2000" b="1" dirty="0">
                <a:solidFill>
                  <a:srgbClr val="FF0000"/>
                </a:solidFill>
              </a:rPr>
              <a:t>Patient Satisfaction:</a:t>
            </a:r>
            <a:r>
              <a:rPr lang="en-US" sz="2000" dirty="0"/>
              <a:t>  </a:t>
            </a:r>
            <a:r>
              <a:rPr lang="en-US" sz="2000" dirty="0" smtClean="0">
                <a:sym typeface="Wingdings"/>
              </a:rPr>
              <a:t>      </a:t>
            </a:r>
            <a:r>
              <a:rPr lang="en-US" sz="2000" dirty="0" smtClean="0">
                <a:latin typeface="Wingdings"/>
                <a:ea typeface="Wingdings"/>
                <a:cs typeface="Wingdings"/>
                <a:sym typeface="Wingdings"/>
              </a:rPr>
              <a:t></a:t>
            </a:r>
            <a:r>
              <a:rPr lang="en-US" sz="2000" dirty="0" smtClean="0">
                <a:sym typeface="Wingdings"/>
              </a:rPr>
              <a:t> </a:t>
            </a:r>
            <a:r>
              <a:rPr lang="en-US" sz="2000" dirty="0">
                <a:sym typeface="Wingdings"/>
              </a:rPr>
              <a:t>patient loss = </a:t>
            </a:r>
            <a:r>
              <a:rPr lang="en-US" sz="2000" dirty="0">
                <a:latin typeface="Wingdings"/>
                <a:ea typeface="Wingdings"/>
                <a:cs typeface="Wingdings"/>
                <a:sym typeface="Wingdings"/>
              </a:rPr>
              <a:t></a:t>
            </a:r>
            <a:r>
              <a:rPr lang="en-US" sz="2000" dirty="0">
                <a:sym typeface="Wingdings"/>
              </a:rPr>
              <a:t> Growth (</a:t>
            </a:r>
            <a:r>
              <a:rPr lang="en-US" sz="2000" dirty="0" smtClean="0">
                <a:sym typeface="Wingdings"/>
              </a:rPr>
              <a:t>revenue)</a:t>
            </a:r>
            <a:endParaRPr lang="en-US" sz="2000" dirty="0" smtClean="0"/>
          </a:p>
        </p:txBody>
      </p:sp>
      <p:sp>
        <p:nvSpPr>
          <p:cNvPr id="4" name="Slide Number Placeholder 3"/>
          <p:cNvSpPr>
            <a:spLocks noGrp="1"/>
          </p:cNvSpPr>
          <p:nvPr>
            <p:ph type="sldNum" sz="quarter" idx="11"/>
          </p:nvPr>
        </p:nvSpPr>
        <p:spPr/>
        <p:txBody>
          <a:bodyPr/>
          <a:lstStyle/>
          <a:p>
            <a:fld id="{0B1CE194-0B0C-4E89-9098-B9F8BE2830FE}" type="slidenum">
              <a:rPr lang="en-US" smtClean="0"/>
              <a:pPr/>
              <a:t>11</a:t>
            </a:fld>
            <a:endParaRPr lang="en-US"/>
          </a:p>
        </p:txBody>
      </p:sp>
    </p:spTree>
    <p:extLst>
      <p:ext uri="{BB962C8B-B14F-4D97-AF65-F5344CB8AC3E}">
        <p14:creationId xmlns:p14="http://schemas.microsoft.com/office/powerpoint/2010/main" xmlns="" val="602165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18844" y="1196622"/>
            <a:ext cx="1536700" cy="3556000"/>
          </a:xfrm>
          <a:prstGeom prst="roundRect">
            <a:avLst/>
          </a:prstGeom>
          <a:solidFill>
            <a:schemeClr val="accent3">
              <a:lumMod val="60000"/>
              <a:lumOff val="40000"/>
              <a:alpha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Financial: Income performance</a:t>
            </a:r>
            <a:endParaRPr lang="en-US" dirty="0"/>
          </a:p>
        </p:txBody>
      </p:sp>
      <p:sp>
        <p:nvSpPr>
          <p:cNvPr id="3" name="Content Placeholder 2"/>
          <p:cNvSpPr>
            <a:spLocks noGrp="1"/>
          </p:cNvSpPr>
          <p:nvPr>
            <p:ph idx="1"/>
          </p:nvPr>
        </p:nvSpPr>
        <p:spPr>
          <a:xfrm>
            <a:off x="133350" y="1417638"/>
            <a:ext cx="8820150" cy="3849687"/>
          </a:xfrm>
        </p:spPr>
        <p:txBody>
          <a:bodyPr/>
          <a:lstStyle/>
          <a:p>
            <a:pPr>
              <a:buNone/>
            </a:pPr>
            <a:endParaRPr lang="en-US" dirty="0" smtClean="0"/>
          </a:p>
          <a:p>
            <a:pPr>
              <a:buNone/>
            </a:pPr>
            <a:endParaRPr lang="en-US"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a:buNone/>
            </a:pPr>
            <a:r>
              <a:rPr lang="en-US" i="1" dirty="0" smtClean="0"/>
              <a:t> </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162793170"/>
              </p:ext>
            </p:extLst>
          </p:nvPr>
        </p:nvGraphicFramePr>
        <p:xfrm>
          <a:off x="381000" y="1417638"/>
          <a:ext cx="8001001" cy="3276595"/>
        </p:xfrm>
        <a:graphic>
          <a:graphicData uri="http://schemas.openxmlformats.org/drawingml/2006/table">
            <a:tbl>
              <a:tblPr firstRow="1" bandRow="1">
                <a:tableStyleId>{69012ECD-51FC-41F1-AA8D-1B2483CD663E}</a:tableStyleId>
              </a:tblPr>
              <a:tblGrid>
                <a:gridCol w="2398889"/>
                <a:gridCol w="1218003"/>
                <a:gridCol w="1223898"/>
                <a:gridCol w="3160211"/>
              </a:tblGrid>
              <a:tr h="480129">
                <a:tc>
                  <a:txBody>
                    <a:bodyPr/>
                    <a:lstStyle/>
                    <a:p>
                      <a:pPr marL="0" marR="0">
                        <a:lnSpc>
                          <a:spcPct val="115000"/>
                        </a:lnSpc>
                        <a:spcBef>
                          <a:spcPts val="0"/>
                        </a:spcBef>
                        <a:spcAft>
                          <a:spcPts val="0"/>
                        </a:spcAft>
                      </a:pPr>
                      <a:endParaRPr lang="en-US" sz="18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Bangor</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MPHC </a:t>
                      </a:r>
                      <a:r>
                        <a:rPr lang="en-US" sz="1800" dirty="0" smtClean="0">
                          <a:solidFill>
                            <a:srgbClr val="000000"/>
                          </a:solidFill>
                          <a:latin typeface="Calibri"/>
                          <a:ea typeface="Calibri"/>
                          <a:cs typeface="Times New Roman"/>
                        </a:rPr>
                        <a:t>AVE</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solidFill>
                            <a:srgbClr val="000000"/>
                          </a:solidFill>
                          <a:latin typeface="Calibri"/>
                          <a:ea typeface="Calibri"/>
                          <a:cs typeface="Times New Roman"/>
                        </a:rPr>
                        <a:t>Benchmark (11 months prorated)</a:t>
                      </a:r>
                      <a:endParaRPr lang="en-US" sz="1800" dirty="0">
                        <a:latin typeface="Calibri"/>
                        <a:ea typeface="Calibri"/>
                        <a:cs typeface="Times New Roman"/>
                      </a:endParaRPr>
                    </a:p>
                  </a:txBody>
                  <a:tcPr marL="68580" marR="68580" marT="0" marB="0"/>
                </a:tc>
              </a:tr>
              <a:tr h="348754">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Net Income/provider</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8040"/>
                          </a:solidFill>
                          <a:latin typeface="Calibri"/>
                          <a:ea typeface="Calibri"/>
                          <a:cs typeface="Times New Roman"/>
                        </a:rPr>
                        <a:t>($65K</a:t>
                      </a:r>
                      <a:r>
                        <a:rPr lang="en-US" sz="1800" dirty="0">
                          <a:solidFill>
                            <a:srgbClr val="008040"/>
                          </a:solidFill>
                          <a:latin typeface="Calibri"/>
                          <a:ea typeface="Calibri"/>
                          <a:cs typeface="Times New Roman"/>
                        </a:rPr>
                        <a:t>) loss</a:t>
                      </a:r>
                    </a:p>
                  </a:txBody>
                  <a:tcPr marL="68580" marR="68580" marT="0" marB="0"/>
                </a:tc>
                <a:tc>
                  <a:txBody>
                    <a:bodyPr/>
                    <a:lstStyle/>
                    <a:p>
                      <a:pPr marL="0" marR="0" algn="ctr">
                        <a:lnSpc>
                          <a:spcPct val="115000"/>
                        </a:lnSpc>
                        <a:spcBef>
                          <a:spcPts val="0"/>
                        </a:spcBef>
                        <a:spcAft>
                          <a:spcPts val="0"/>
                        </a:spcAft>
                      </a:pPr>
                      <a:r>
                        <a:rPr lang="en-US" sz="1800" dirty="0">
                          <a:solidFill>
                            <a:srgbClr val="000000"/>
                          </a:solidFill>
                          <a:latin typeface="Calibri"/>
                          <a:ea typeface="Calibri"/>
                          <a:cs typeface="Times New Roman"/>
                        </a:rPr>
                        <a:t>($74K) loss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MGMA: </a:t>
                      </a:r>
                      <a:r>
                        <a:rPr lang="en-US" sz="1800" dirty="0" smtClean="0">
                          <a:solidFill>
                            <a:srgbClr val="000000"/>
                          </a:solidFill>
                          <a:latin typeface="Calibri"/>
                          <a:ea typeface="Calibri"/>
                          <a:cs typeface="Times New Roman"/>
                        </a:rPr>
                        <a:t>$447 </a:t>
                      </a:r>
                      <a:r>
                        <a:rPr lang="en-US" sz="1800" dirty="0">
                          <a:solidFill>
                            <a:srgbClr val="000000"/>
                          </a:solidFill>
                          <a:latin typeface="Calibri"/>
                          <a:ea typeface="Calibri"/>
                          <a:cs typeface="Times New Roman"/>
                        </a:rPr>
                        <a:t>profit</a:t>
                      </a:r>
                      <a:endParaRPr lang="en-US" sz="1800" dirty="0">
                        <a:latin typeface="Calibri"/>
                        <a:ea typeface="Calibri"/>
                        <a:cs typeface="Times New Roman"/>
                      </a:endParaRPr>
                    </a:p>
                  </a:txBody>
                  <a:tcPr marL="68580" marR="68580" marT="0" marB="0"/>
                </a:tc>
              </a:tr>
              <a:tr h="389475">
                <a:tc>
                  <a:txBody>
                    <a:bodyPr/>
                    <a:lstStyle/>
                    <a:p>
                      <a:pPr marL="0" marR="0" algn="r">
                        <a:lnSpc>
                          <a:spcPct val="115000"/>
                        </a:lnSpc>
                        <a:spcBef>
                          <a:spcPts val="0"/>
                        </a:spcBef>
                        <a:spcAft>
                          <a:spcPts val="0"/>
                        </a:spcAft>
                      </a:pPr>
                      <a:r>
                        <a:rPr lang="en-US" sz="1800" dirty="0">
                          <a:solidFill>
                            <a:srgbClr val="000000"/>
                          </a:solidFill>
                          <a:latin typeface="Calibri"/>
                          <a:ea typeface="Calibri"/>
                          <a:cs typeface="Times New Roman"/>
                        </a:rPr>
                        <a:t>Expense/provider</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latin typeface="Calibri"/>
                          <a:ea typeface="Calibri"/>
                          <a:cs typeface="Times New Roman"/>
                        </a:rPr>
                        <a:t>$</a:t>
                      </a:r>
                      <a:r>
                        <a:rPr lang="en-US" sz="1800" dirty="0" smtClean="0">
                          <a:solidFill>
                            <a:srgbClr val="00B050"/>
                          </a:solidFill>
                          <a:latin typeface="Calibri"/>
                          <a:ea typeface="Calibri"/>
                          <a:cs typeface="Times New Roman"/>
                        </a:rPr>
                        <a:t>320K</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latin typeface="Calibri"/>
                          <a:ea typeface="Calibri"/>
                          <a:cs typeface="Times New Roman"/>
                        </a:rPr>
                        <a:t>$440K</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solidFill>
                            <a:srgbClr val="000000"/>
                          </a:solidFill>
                          <a:latin typeface="Calibri"/>
                          <a:ea typeface="Calibri"/>
                          <a:cs typeface="Times New Roman"/>
                        </a:rPr>
                        <a:t>Not Available</a:t>
                      </a:r>
                      <a:endParaRPr lang="en-US" sz="1800" dirty="0">
                        <a:latin typeface="Calibri"/>
                        <a:ea typeface="Calibri"/>
                        <a:cs typeface="Times New Roman"/>
                      </a:endParaRPr>
                    </a:p>
                  </a:txBody>
                  <a:tcPr marL="68580" marR="68580" marT="0" marB="0"/>
                </a:tc>
              </a:tr>
              <a:tr h="389475">
                <a:tc>
                  <a:txBody>
                    <a:bodyPr/>
                    <a:lstStyle/>
                    <a:p>
                      <a:pPr marL="0" marR="0" algn="r">
                        <a:lnSpc>
                          <a:spcPct val="115000"/>
                        </a:lnSpc>
                        <a:spcBef>
                          <a:spcPts val="0"/>
                        </a:spcBef>
                        <a:spcAft>
                          <a:spcPts val="0"/>
                        </a:spcAft>
                      </a:pPr>
                      <a:r>
                        <a:rPr lang="en-US" sz="1800" dirty="0">
                          <a:solidFill>
                            <a:srgbClr val="000000"/>
                          </a:solidFill>
                          <a:latin typeface="Calibri"/>
                          <a:ea typeface="Calibri"/>
                          <a:cs typeface="Times New Roman"/>
                        </a:rPr>
                        <a:t>Revenue/provider</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FF0000"/>
                          </a:solidFill>
                          <a:latin typeface="Calibri"/>
                          <a:ea typeface="Calibri"/>
                          <a:cs typeface="Times New Roman"/>
                        </a:rPr>
                        <a:t>$255K</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latin typeface="Calibri"/>
                          <a:ea typeface="Calibri"/>
                          <a:cs typeface="Times New Roman"/>
                        </a:rPr>
                        <a:t>$367K</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Not available</a:t>
                      </a:r>
                      <a:endParaRPr lang="en-US" sz="1800" dirty="0">
                        <a:latin typeface="Calibri"/>
                        <a:ea typeface="Calibri"/>
                        <a:cs typeface="Times New Roman"/>
                      </a:endParaRPr>
                    </a:p>
                  </a:txBody>
                  <a:tcPr marL="68580" marR="68580" marT="0" marB="0"/>
                </a:tc>
              </a:tr>
              <a:tr h="379489">
                <a:tc>
                  <a:txBody>
                    <a:bodyPr/>
                    <a:lstStyle/>
                    <a:p>
                      <a:pPr marL="0" marR="0" algn="l">
                        <a:lnSpc>
                          <a:spcPct val="115000"/>
                        </a:lnSpc>
                        <a:spcBef>
                          <a:spcPts val="0"/>
                        </a:spcBef>
                        <a:spcAft>
                          <a:spcPts val="0"/>
                        </a:spcAft>
                      </a:pPr>
                      <a:r>
                        <a:rPr lang="en-US" sz="1800" dirty="0">
                          <a:solidFill>
                            <a:srgbClr val="000000"/>
                          </a:solidFill>
                          <a:latin typeface="Calibri"/>
                          <a:ea typeface="Calibri"/>
                          <a:cs typeface="Times New Roman"/>
                        </a:rPr>
                        <a:t>RVU/physician</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rgbClr val="00B050"/>
                          </a:solidFill>
                          <a:latin typeface="Calibri"/>
                          <a:ea typeface="Calibri"/>
                          <a:cs typeface="Times New Roman"/>
                        </a:rPr>
                        <a:t> </a:t>
                      </a:r>
                      <a:r>
                        <a:rPr lang="en-US" sz="1800" dirty="0" smtClean="0">
                          <a:solidFill>
                            <a:srgbClr val="FF0000"/>
                          </a:solidFill>
                          <a:latin typeface="Calibri"/>
                          <a:ea typeface="Calibri"/>
                          <a:cs typeface="Times New Roman"/>
                        </a:rPr>
                        <a:t>9106</a:t>
                      </a:r>
                      <a:r>
                        <a:rPr lang="en-US" sz="1800" dirty="0" smtClean="0">
                          <a:solidFill>
                            <a:srgbClr val="00B050"/>
                          </a:solidFill>
                          <a:latin typeface="Calibri"/>
                          <a:ea typeface="Calibri"/>
                          <a:cs typeface="Times New Roman"/>
                        </a:rPr>
                        <a:t> </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latin typeface="Calibri"/>
                          <a:ea typeface="Calibri"/>
                          <a:cs typeface="Times New Roman"/>
                        </a:rPr>
                        <a:t>9198</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MGMA: </a:t>
                      </a:r>
                      <a:r>
                        <a:rPr lang="en-US" sz="1800" dirty="0" smtClean="0">
                          <a:solidFill>
                            <a:srgbClr val="000000"/>
                          </a:solidFill>
                          <a:latin typeface="Calibri"/>
                          <a:ea typeface="Calibri"/>
                          <a:cs typeface="Times New Roman"/>
                        </a:rPr>
                        <a:t>10,007</a:t>
                      </a:r>
                      <a:endParaRPr lang="en-US" sz="1800" dirty="0">
                        <a:latin typeface="Calibri"/>
                        <a:ea typeface="Calibri"/>
                        <a:cs typeface="Times New Roman"/>
                      </a:endParaRPr>
                    </a:p>
                  </a:txBody>
                  <a:tcPr marL="68580" marR="68580" marT="0" marB="0"/>
                </a:tc>
              </a:tr>
              <a:tr h="389475">
                <a:tc>
                  <a:txBody>
                    <a:bodyPr/>
                    <a:lstStyle/>
                    <a:p>
                      <a:pPr marL="0" marR="0" algn="l">
                        <a:lnSpc>
                          <a:spcPct val="115000"/>
                        </a:lnSpc>
                        <a:spcBef>
                          <a:spcPts val="0"/>
                        </a:spcBef>
                        <a:spcAft>
                          <a:spcPts val="0"/>
                        </a:spcAft>
                      </a:pPr>
                      <a:r>
                        <a:rPr lang="en-US" sz="1800" dirty="0">
                          <a:solidFill>
                            <a:srgbClr val="000000"/>
                          </a:solidFill>
                          <a:latin typeface="Calibri"/>
                          <a:ea typeface="Calibri"/>
                          <a:cs typeface="Times New Roman"/>
                        </a:rPr>
                        <a:t>Revenue/patient</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B050"/>
                          </a:solidFill>
                          <a:latin typeface="Calibri"/>
                          <a:ea typeface="Calibri"/>
                          <a:cs typeface="Times New Roman"/>
                        </a:rPr>
                        <a:t>$324</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latin typeface="Calibri"/>
                          <a:ea typeface="Calibri"/>
                          <a:cs typeface="Times New Roman"/>
                        </a:rPr>
                        <a:t>$309</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MGMA: 182</a:t>
                      </a:r>
                      <a:endParaRPr lang="en-US" sz="1800" dirty="0">
                        <a:latin typeface="Calibri"/>
                        <a:ea typeface="Calibri"/>
                        <a:cs typeface="Times New Roman"/>
                      </a:endParaRPr>
                    </a:p>
                  </a:txBody>
                  <a:tcPr marL="68580" marR="68580" marT="0" marB="0"/>
                </a:tc>
              </a:tr>
              <a:tr h="379489">
                <a:tc>
                  <a:txBody>
                    <a:bodyPr/>
                    <a:lstStyle/>
                    <a:p>
                      <a:pPr marL="0" marR="0" algn="l">
                        <a:lnSpc>
                          <a:spcPct val="115000"/>
                        </a:lnSpc>
                        <a:spcBef>
                          <a:spcPts val="0"/>
                        </a:spcBef>
                        <a:spcAft>
                          <a:spcPts val="0"/>
                        </a:spcAft>
                      </a:pPr>
                      <a:r>
                        <a:rPr lang="en-US" sz="1800" dirty="0">
                          <a:solidFill>
                            <a:srgbClr val="000000"/>
                          </a:solidFill>
                          <a:latin typeface="Calibri"/>
                          <a:ea typeface="Calibri"/>
                          <a:cs typeface="Times New Roman"/>
                        </a:rPr>
                        <a:t>Panel size</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solidFill>
                            <a:srgbClr val="FF0000"/>
                          </a:solidFill>
                          <a:latin typeface="Calibri"/>
                          <a:ea typeface="Calibri"/>
                          <a:cs typeface="Times New Roman"/>
                        </a:rPr>
                        <a:t>3700</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target panel = 5400</a:t>
                      </a:r>
                      <a:endParaRPr lang="en-US" sz="1800" dirty="0">
                        <a:latin typeface="Calibri"/>
                        <a:ea typeface="Calibri"/>
                        <a:cs typeface="Times New Roman"/>
                      </a:endParaRPr>
                    </a:p>
                  </a:txBody>
                  <a:tcPr marL="68580" marR="68580" marT="0" marB="0"/>
                </a:tc>
              </a:tr>
              <a:tr h="369502">
                <a:tc>
                  <a:txBody>
                    <a:bodyPr/>
                    <a:lstStyle/>
                    <a:p>
                      <a:pPr marL="0" marR="0" algn="l">
                        <a:lnSpc>
                          <a:spcPct val="115000"/>
                        </a:lnSpc>
                        <a:spcBef>
                          <a:spcPts val="0"/>
                        </a:spcBef>
                        <a:spcAft>
                          <a:spcPts val="0"/>
                        </a:spcAft>
                      </a:pPr>
                      <a:r>
                        <a:rPr lang="en-US" sz="1800" dirty="0">
                          <a:solidFill>
                            <a:srgbClr val="000000"/>
                          </a:solidFill>
                          <a:latin typeface="Calibri"/>
                          <a:ea typeface="Calibri"/>
                          <a:cs typeface="Times New Roman"/>
                        </a:rPr>
                        <a:t>Panel/PC contact </a:t>
                      </a:r>
                      <a:r>
                        <a:rPr lang="en-US" sz="1800" dirty="0" smtClean="0">
                          <a:solidFill>
                            <a:srgbClr val="000000"/>
                          </a:solidFill>
                          <a:latin typeface="Calibri"/>
                          <a:ea typeface="Calibri"/>
                          <a:cs typeface="Times New Roman"/>
                        </a:rPr>
                        <a:t>hour*</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FF0000"/>
                          </a:solidFill>
                          <a:latin typeface="Calibri"/>
                          <a:ea typeface="Calibri"/>
                          <a:cs typeface="Times New Roman"/>
                        </a:rPr>
                        <a:t>970</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latin typeface="Calibri"/>
                          <a:ea typeface="Calibri"/>
                          <a:cs typeface="Times New Roman"/>
                        </a:rPr>
                        <a:t>1073</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MGMA: 2147</a:t>
                      </a:r>
                      <a:endParaRPr lang="en-US" sz="1800" dirty="0">
                        <a:latin typeface="Calibri"/>
                        <a:ea typeface="Calibri"/>
                        <a:cs typeface="Times New Roman"/>
                      </a:endParaRPr>
                    </a:p>
                  </a:txBody>
                  <a:tcPr marL="68580" marR="68580" marT="0" marB="0"/>
                </a:tc>
              </a:tr>
            </a:tbl>
          </a:graphicData>
        </a:graphic>
      </p:graphicFrame>
      <p:sp>
        <p:nvSpPr>
          <p:cNvPr id="7" name="Rectangle 6"/>
          <p:cNvSpPr/>
          <p:nvPr/>
        </p:nvSpPr>
        <p:spPr>
          <a:xfrm>
            <a:off x="366060" y="4831231"/>
            <a:ext cx="8587440" cy="784830"/>
          </a:xfrm>
          <a:prstGeom prst="rect">
            <a:avLst/>
          </a:prstGeom>
          <a:solidFill>
            <a:srgbClr val="FFFF00"/>
          </a:solidFill>
          <a:ln>
            <a:solidFill>
              <a:srgbClr val="000000"/>
            </a:solidFill>
          </a:ln>
        </p:spPr>
        <p:txBody>
          <a:bodyPr wrap="square" rtlCol="0">
            <a:spAutoFit/>
          </a:bodyPr>
          <a:lstStyle/>
          <a:p>
            <a:r>
              <a:rPr lang="en-US" sz="1100" dirty="0" smtClean="0"/>
              <a:t>*taken from November PMI report</a:t>
            </a:r>
          </a:p>
          <a:p>
            <a:r>
              <a:rPr lang="en-US" sz="1700" dirty="0" smtClean="0">
                <a:solidFill>
                  <a:schemeClr val="tx1"/>
                </a:solidFill>
                <a:latin typeface="Arial" charset="0"/>
                <a:cs typeface="Arial" charset="0"/>
              </a:rPr>
              <a:t> </a:t>
            </a:r>
            <a:r>
              <a:rPr lang="en-US" sz="1700" dirty="0">
                <a:solidFill>
                  <a:schemeClr val="tx1"/>
                </a:solidFill>
                <a:latin typeface="Arial" charset="0"/>
                <a:cs typeface="Arial" charset="0"/>
              </a:rPr>
              <a:t>of the 4 providers at Bangor is currently at 25% of target panel size. </a:t>
            </a:r>
            <a:r>
              <a:rPr lang="en-US" sz="1700" dirty="0" smtClean="0">
                <a:solidFill>
                  <a:schemeClr val="tx1"/>
                </a:solidFill>
                <a:latin typeface="Arial" charset="0"/>
                <a:cs typeface="Arial" charset="0"/>
              </a:rPr>
              <a:t>This </a:t>
            </a:r>
            <a:r>
              <a:rPr lang="en-US" sz="1700" dirty="0">
                <a:solidFill>
                  <a:schemeClr val="tx1"/>
                </a:solidFill>
                <a:latin typeface="Arial" charset="0"/>
                <a:cs typeface="Arial" charset="0"/>
              </a:rPr>
              <a:t>new provider ramp up impacts all ‘per provider’ measures by 17% (25% of 75%)</a:t>
            </a:r>
          </a:p>
        </p:txBody>
      </p:sp>
      <p:sp>
        <p:nvSpPr>
          <p:cNvPr id="10" name="Right Arrow 9"/>
          <p:cNvSpPr>
            <a:spLocks noChangeArrowheads="1"/>
          </p:cNvSpPr>
          <p:nvPr/>
        </p:nvSpPr>
        <p:spPr bwMode="auto">
          <a:xfrm rot="962847">
            <a:off x="-12953" y="5042405"/>
            <a:ext cx="438078"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1821165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Pathway to breakeven (Another look)</a:t>
            </a:r>
            <a:endParaRPr lang="en-US" dirty="0"/>
          </a:p>
        </p:txBody>
      </p:sp>
      <p:sp>
        <p:nvSpPr>
          <p:cNvPr id="3" name="Content Placeholder 2"/>
          <p:cNvSpPr>
            <a:spLocks noGrp="1"/>
          </p:cNvSpPr>
          <p:nvPr>
            <p:ph idx="1"/>
          </p:nvPr>
        </p:nvSpPr>
        <p:spPr>
          <a:xfrm>
            <a:off x="133350" y="1417638"/>
            <a:ext cx="8820150" cy="3849687"/>
          </a:xfrm>
        </p:spPr>
        <p:txBody>
          <a:bodyPr/>
          <a:lstStyle/>
          <a:p>
            <a:pPr>
              <a:buNone/>
            </a:pPr>
            <a:endParaRPr lang="en-US" dirty="0" smtClean="0"/>
          </a:p>
          <a:p>
            <a:pPr>
              <a:buNone/>
            </a:pPr>
            <a:endParaRPr lang="en-US"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a:buNone/>
            </a:pPr>
            <a:r>
              <a:rPr lang="en-US" i="1" dirty="0" smtClean="0"/>
              <a:t> </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13</a:t>
            </a:fld>
            <a:endParaRPr lang="en-US" dirty="0"/>
          </a:p>
        </p:txBody>
      </p:sp>
      <p:pic>
        <p:nvPicPr>
          <p:cNvPr id="9" name="Picture 8" descr="John Kim - FINANCIAL 12-16-12.pdf"/>
          <p:cNvPicPr>
            <a:picLocks noChangeAspect="1"/>
          </p:cNvPicPr>
          <p:nvPr/>
        </p:nvPicPr>
        <p:blipFill rotWithShape="1">
          <a:blip r:embed="rId2" cstate="print">
            <a:extLst>
              <a:ext uri="{28A0092B-C50C-407E-A947-70E740481C1C}">
                <a14:useLocalDpi xmlns:a14="http://schemas.microsoft.com/office/drawing/2010/main" xmlns=""/>
              </a:ext>
            </a:extLst>
          </a:blip>
          <a:srcRect l="15786" t="7698" r="20930" b="65462"/>
          <a:stretch/>
        </p:blipFill>
        <p:spPr>
          <a:xfrm>
            <a:off x="899058" y="1247740"/>
            <a:ext cx="6664454" cy="3657884"/>
          </a:xfrm>
          <a:prstGeom prst="rect">
            <a:avLst/>
          </a:prstGeom>
          <a:solidFill>
            <a:schemeClr val="bg1"/>
          </a:solidFill>
          <a:ln>
            <a:solidFill>
              <a:srgbClr val="000000"/>
            </a:solidFill>
          </a:ln>
        </p:spPr>
      </p:pic>
      <p:sp>
        <p:nvSpPr>
          <p:cNvPr id="10" name="Rectangle 9"/>
          <p:cNvSpPr/>
          <p:nvPr/>
        </p:nvSpPr>
        <p:spPr>
          <a:xfrm>
            <a:off x="381000" y="4995582"/>
            <a:ext cx="8229600" cy="877163"/>
          </a:xfrm>
          <a:prstGeom prst="rect">
            <a:avLst/>
          </a:prstGeom>
          <a:solidFill>
            <a:srgbClr val="FFFF00"/>
          </a:solidFill>
          <a:ln>
            <a:solidFill>
              <a:srgbClr val="000000"/>
            </a:solidFill>
          </a:ln>
        </p:spPr>
        <p:txBody>
          <a:bodyPr wrap="square" rtlCol="0">
            <a:spAutoFit/>
          </a:bodyPr>
          <a:lstStyle/>
          <a:p>
            <a:r>
              <a:rPr lang="en-US" sz="1700" dirty="0">
                <a:solidFill>
                  <a:schemeClr val="tx1"/>
                </a:solidFill>
                <a:latin typeface="Arial" charset="0"/>
                <a:cs typeface="Arial" charset="0"/>
              </a:rPr>
              <a:t>When building a panel for a new provider, it takes time to fill his/her panel. Currently our new provider is at ~25% capacity. This analysis ‘backs out’ the cost of the provider (and support) and impact to financials (“…pathway to breakeven…”)</a:t>
            </a:r>
          </a:p>
        </p:txBody>
      </p:sp>
    </p:spTree>
    <p:extLst>
      <p:ext uri="{BB962C8B-B14F-4D97-AF65-F5344CB8AC3E}">
        <p14:creationId xmlns:p14="http://schemas.microsoft.com/office/powerpoint/2010/main" xmlns="" val="20403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IPOP Dollars</a:t>
            </a:r>
            <a:endParaRPr lang="en-US" dirty="0"/>
          </a:p>
        </p:txBody>
      </p:sp>
      <p:sp>
        <p:nvSpPr>
          <p:cNvPr id="3" name="Content Placeholder 2"/>
          <p:cNvSpPr>
            <a:spLocks noGrp="1"/>
          </p:cNvSpPr>
          <p:nvPr>
            <p:ph idx="1"/>
          </p:nvPr>
        </p:nvSpPr>
        <p:spPr>
          <a:xfrm>
            <a:off x="248652" y="1227221"/>
            <a:ext cx="8077200" cy="4525963"/>
          </a:xfrm>
        </p:spPr>
        <p:txBody>
          <a:bodyPr/>
          <a:lstStyle/>
          <a:p>
            <a:r>
              <a:rPr lang="en-US" sz="2000" dirty="0" smtClean="0"/>
              <a:t>USFHP:</a:t>
            </a:r>
          </a:p>
          <a:p>
            <a:pPr lvl="1"/>
            <a:r>
              <a:rPr lang="en-US" sz="1800" dirty="0"/>
              <a:t>B</a:t>
            </a:r>
            <a:r>
              <a:rPr lang="en-US" sz="1800" dirty="0" smtClean="0"/>
              <a:t>angor </a:t>
            </a:r>
            <a:r>
              <a:rPr lang="en-US" sz="1800" dirty="0"/>
              <a:t>represents </a:t>
            </a:r>
            <a:r>
              <a:rPr lang="en-US" sz="1800" dirty="0" smtClean="0"/>
              <a:t>3.8% </a:t>
            </a:r>
            <a:r>
              <a:rPr lang="en-US" sz="1800" dirty="0"/>
              <a:t>of the </a:t>
            </a:r>
            <a:r>
              <a:rPr lang="en-US" sz="1800" dirty="0" smtClean="0"/>
              <a:t>member months</a:t>
            </a:r>
          </a:p>
          <a:p>
            <a:pPr lvl="1"/>
            <a:r>
              <a:rPr lang="en-US" sz="1800" dirty="0" smtClean="0"/>
              <a:t>Bangor is contributing 11% of the IPOP dollars</a:t>
            </a:r>
            <a:endParaRPr lang="en-US" sz="1800" dirty="0"/>
          </a:p>
          <a:p>
            <a:pPr lvl="2"/>
            <a:r>
              <a:rPr lang="en-US" sz="1600" dirty="0" smtClean="0"/>
              <a:t>Bangor IPOP	 $    188, 618</a:t>
            </a:r>
          </a:p>
          <a:p>
            <a:pPr lvl="2"/>
            <a:r>
              <a:rPr lang="en-US" sz="1600" dirty="0" smtClean="0"/>
              <a:t>MPHC IPOP	 $ 1,717,580</a:t>
            </a:r>
            <a:endParaRPr lang="en-US" sz="1600"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14</a:t>
            </a:fld>
            <a:endParaRPr lang="en-US"/>
          </a:p>
        </p:txBody>
      </p:sp>
      <p:pic>
        <p:nvPicPr>
          <p:cNvPr id="5" name="Picture 4" descr="Screen shot 2012-12-20 at 5.05.11 AM.pn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455613" y="2935198"/>
            <a:ext cx="8364337" cy="2387685"/>
          </a:xfrm>
          <a:prstGeom prst="rect">
            <a:avLst/>
          </a:prstGeom>
          <a:ln>
            <a:solidFill>
              <a:srgbClr val="000000"/>
            </a:solidFill>
          </a:ln>
        </p:spPr>
      </p:pic>
      <p:sp>
        <p:nvSpPr>
          <p:cNvPr id="6" name="Oval 5"/>
          <p:cNvSpPr/>
          <p:nvPr/>
        </p:nvSpPr>
        <p:spPr>
          <a:xfrm>
            <a:off x="6045200" y="3786098"/>
            <a:ext cx="6096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endCxn id="6" idx="1"/>
          </p:cNvCxnSpPr>
          <p:nvPr/>
        </p:nvCxnSpPr>
        <p:spPr>
          <a:xfrm>
            <a:off x="4289778" y="2507631"/>
            <a:ext cx="1844696" cy="1313805"/>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892800" y="4967198"/>
            <a:ext cx="7620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endCxn id="9" idx="1"/>
          </p:cNvCxnSpPr>
          <p:nvPr/>
        </p:nvCxnSpPr>
        <p:spPr>
          <a:xfrm>
            <a:off x="3987800" y="2808941"/>
            <a:ext cx="2016592" cy="2193595"/>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807200" y="3808736"/>
            <a:ext cx="6096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654800" y="4989836"/>
            <a:ext cx="7620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endCxn id="13" idx="1"/>
          </p:cNvCxnSpPr>
          <p:nvPr/>
        </p:nvCxnSpPr>
        <p:spPr>
          <a:xfrm>
            <a:off x="5892800" y="1900736"/>
            <a:ext cx="1003674" cy="194333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8" name="Right Arrow 17"/>
          <p:cNvSpPr>
            <a:spLocks noChangeArrowheads="1"/>
          </p:cNvSpPr>
          <p:nvPr/>
        </p:nvSpPr>
        <p:spPr bwMode="auto">
          <a:xfrm rot="962847">
            <a:off x="450346" y="1566419"/>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16" name="Rectangle 15"/>
          <p:cNvSpPr/>
          <p:nvPr/>
        </p:nvSpPr>
        <p:spPr>
          <a:xfrm>
            <a:off x="609600" y="5428871"/>
            <a:ext cx="6807201" cy="877163"/>
          </a:xfrm>
          <a:prstGeom prst="rect">
            <a:avLst/>
          </a:prstGeom>
          <a:solidFill>
            <a:srgbClr val="FFFF00"/>
          </a:solidFill>
          <a:ln>
            <a:solidFill>
              <a:srgbClr val="000000"/>
            </a:solidFill>
          </a:ln>
        </p:spPr>
        <p:txBody>
          <a:bodyPr wrap="square" rtlCol="0">
            <a:spAutoFit/>
          </a:bodyPr>
          <a:lstStyle/>
          <a:p>
            <a:pPr algn="ctr"/>
            <a:r>
              <a:rPr lang="en-US" sz="1700" b="1" u="sng" dirty="0">
                <a:solidFill>
                  <a:schemeClr val="tx1"/>
                </a:solidFill>
                <a:latin typeface="Arial" charset="0"/>
                <a:cs typeface="Arial" charset="0"/>
              </a:rPr>
              <a:t>CCV Visits and IPOP </a:t>
            </a:r>
            <a:r>
              <a:rPr lang="en-US" sz="1700" b="1" u="sng" dirty="0" smtClean="0">
                <a:solidFill>
                  <a:schemeClr val="tx1"/>
                </a:solidFill>
                <a:latin typeface="Arial" charset="0"/>
                <a:cs typeface="Arial" charset="0"/>
              </a:rPr>
              <a:t>contribution (USFHP)</a:t>
            </a:r>
          </a:p>
          <a:p>
            <a:pPr algn="ctr"/>
            <a:r>
              <a:rPr lang="en-US" sz="1700" dirty="0" smtClean="0">
                <a:solidFill>
                  <a:schemeClr val="tx1"/>
                </a:solidFill>
                <a:latin typeface="Arial" charset="0"/>
                <a:cs typeface="Arial" charset="0"/>
              </a:rPr>
              <a:t>Bangor represents 3.8% of the USFHP member months, yet contributes 11% of the IPOP dollars</a:t>
            </a:r>
            <a:endParaRPr lang="en-US" sz="1700" dirty="0">
              <a:solidFill>
                <a:schemeClr val="tx1"/>
              </a:solidFill>
              <a:latin typeface="Arial" charset="0"/>
              <a:cs typeface="Arial" charset="0"/>
            </a:endParaRPr>
          </a:p>
        </p:txBody>
      </p:sp>
    </p:spTree>
    <p:extLst>
      <p:ext uri="{BB962C8B-B14F-4D97-AF65-F5344CB8AC3E}">
        <p14:creationId xmlns:p14="http://schemas.microsoft.com/office/powerpoint/2010/main" xmlns="" val="2842587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IPOP Dollars</a:t>
            </a:r>
            <a:endParaRPr lang="en-US" dirty="0"/>
          </a:p>
        </p:txBody>
      </p:sp>
      <p:sp>
        <p:nvSpPr>
          <p:cNvPr id="3" name="Content Placeholder 2"/>
          <p:cNvSpPr>
            <a:spLocks noGrp="1"/>
          </p:cNvSpPr>
          <p:nvPr>
            <p:ph idx="1"/>
          </p:nvPr>
        </p:nvSpPr>
        <p:spPr>
          <a:xfrm>
            <a:off x="248652" y="1152516"/>
            <a:ext cx="8077200" cy="4525963"/>
          </a:xfrm>
        </p:spPr>
        <p:txBody>
          <a:bodyPr/>
          <a:lstStyle/>
          <a:p>
            <a:r>
              <a:rPr lang="en-US" sz="2000" dirty="0" smtClean="0"/>
              <a:t>GA:</a:t>
            </a:r>
          </a:p>
          <a:p>
            <a:pPr lvl="1"/>
            <a:r>
              <a:rPr lang="en-US" sz="1800" dirty="0"/>
              <a:t>B</a:t>
            </a:r>
            <a:r>
              <a:rPr lang="en-US" sz="1800" dirty="0" smtClean="0"/>
              <a:t>angor </a:t>
            </a:r>
            <a:r>
              <a:rPr lang="en-US" sz="1800" dirty="0"/>
              <a:t>represents </a:t>
            </a:r>
            <a:r>
              <a:rPr lang="en-US" sz="1800" dirty="0" smtClean="0"/>
              <a:t>10.7% </a:t>
            </a:r>
            <a:r>
              <a:rPr lang="en-US" sz="1800" dirty="0"/>
              <a:t>of </a:t>
            </a:r>
            <a:r>
              <a:rPr lang="en-US" sz="1800" dirty="0" smtClean="0"/>
              <a:t>the member months</a:t>
            </a:r>
            <a:endParaRPr lang="en-US" sz="2000" dirty="0" smtClean="0"/>
          </a:p>
          <a:p>
            <a:pPr lvl="1"/>
            <a:r>
              <a:rPr lang="en-US" sz="1800" dirty="0" smtClean="0"/>
              <a:t>Bangor is contributing $39,984 of IPOP dollars</a:t>
            </a:r>
          </a:p>
          <a:p>
            <a:pPr marL="457200" lvl="1" indent="0">
              <a:buNone/>
            </a:pPr>
            <a:r>
              <a:rPr lang="en-US" sz="1800" dirty="0" smtClean="0"/>
              <a:t>			</a:t>
            </a:r>
            <a:r>
              <a:rPr lang="en-US" sz="1800" dirty="0" err="1" smtClean="0"/>
              <a:t>vs</a:t>
            </a:r>
            <a:endParaRPr lang="en-US" sz="1800" dirty="0" smtClean="0"/>
          </a:p>
          <a:p>
            <a:pPr lvl="1"/>
            <a:r>
              <a:rPr lang="en-US" sz="1800" dirty="0"/>
              <a:t>O</a:t>
            </a:r>
            <a:r>
              <a:rPr lang="en-US" sz="1800" dirty="0" smtClean="0"/>
              <a:t>verall </a:t>
            </a:r>
            <a:r>
              <a:rPr lang="en-US" sz="1800" dirty="0"/>
              <a:t>total </a:t>
            </a:r>
            <a:r>
              <a:rPr lang="en-US" sz="1800" dirty="0" smtClean="0"/>
              <a:t> of –($220,499)</a:t>
            </a:r>
            <a:endParaRPr lang="en-US" sz="1800"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15</a:t>
            </a:fld>
            <a:endParaRPr lang="en-US"/>
          </a:p>
        </p:txBody>
      </p:sp>
      <p:pic>
        <p:nvPicPr>
          <p:cNvPr id="5" name="Picture 4" descr="Screen shot 2012-12-20 at 5.05.11 AM.pn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330200" y="2999220"/>
            <a:ext cx="8547100" cy="2363196"/>
          </a:xfrm>
          <a:prstGeom prst="rect">
            <a:avLst/>
          </a:prstGeom>
          <a:ln>
            <a:solidFill>
              <a:schemeClr val="tx1"/>
            </a:solidFill>
          </a:ln>
        </p:spPr>
      </p:pic>
      <p:sp>
        <p:nvSpPr>
          <p:cNvPr id="6" name="Oval 5"/>
          <p:cNvSpPr/>
          <p:nvPr/>
        </p:nvSpPr>
        <p:spPr>
          <a:xfrm>
            <a:off x="6057900" y="3616519"/>
            <a:ext cx="6096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endCxn id="6" idx="1"/>
          </p:cNvCxnSpPr>
          <p:nvPr/>
        </p:nvCxnSpPr>
        <p:spPr>
          <a:xfrm>
            <a:off x="4176889" y="2121647"/>
            <a:ext cx="1970285" cy="1530210"/>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905500" y="4797619"/>
            <a:ext cx="7620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endCxn id="8" idx="1"/>
          </p:cNvCxnSpPr>
          <p:nvPr/>
        </p:nvCxnSpPr>
        <p:spPr>
          <a:xfrm>
            <a:off x="3899647" y="2823882"/>
            <a:ext cx="2117445" cy="2009075"/>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832600" y="3626457"/>
            <a:ext cx="6096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680200" y="4807557"/>
            <a:ext cx="762000" cy="2413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a:off x="5905500" y="1890890"/>
            <a:ext cx="1016374" cy="1770905"/>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Right Arrow 18"/>
          <p:cNvSpPr>
            <a:spLocks noChangeArrowheads="1"/>
          </p:cNvSpPr>
          <p:nvPr/>
        </p:nvSpPr>
        <p:spPr bwMode="auto">
          <a:xfrm rot="962847">
            <a:off x="383933" y="1556573"/>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15" name="Rectangle 14"/>
          <p:cNvSpPr/>
          <p:nvPr/>
        </p:nvSpPr>
        <p:spPr>
          <a:xfrm>
            <a:off x="908420" y="5458753"/>
            <a:ext cx="6807201" cy="877163"/>
          </a:xfrm>
          <a:prstGeom prst="rect">
            <a:avLst/>
          </a:prstGeom>
          <a:solidFill>
            <a:srgbClr val="FFFF00"/>
          </a:solidFill>
          <a:ln>
            <a:solidFill>
              <a:srgbClr val="000000"/>
            </a:solidFill>
          </a:ln>
        </p:spPr>
        <p:txBody>
          <a:bodyPr wrap="square" rtlCol="0">
            <a:spAutoFit/>
          </a:bodyPr>
          <a:lstStyle/>
          <a:p>
            <a:pPr algn="ctr"/>
            <a:r>
              <a:rPr lang="en-US" sz="1700" b="1" u="sng" dirty="0">
                <a:solidFill>
                  <a:schemeClr val="tx1"/>
                </a:solidFill>
                <a:latin typeface="Arial" charset="0"/>
                <a:cs typeface="Arial" charset="0"/>
              </a:rPr>
              <a:t>CCV Visits and IPOP </a:t>
            </a:r>
            <a:r>
              <a:rPr lang="en-US" sz="1700" b="1" u="sng" dirty="0" smtClean="0">
                <a:solidFill>
                  <a:schemeClr val="tx1"/>
                </a:solidFill>
                <a:latin typeface="Arial" charset="0"/>
                <a:cs typeface="Arial" charset="0"/>
              </a:rPr>
              <a:t>contribution (GA)</a:t>
            </a:r>
          </a:p>
          <a:p>
            <a:pPr algn="ctr"/>
            <a:r>
              <a:rPr lang="en-US" sz="1700" dirty="0" smtClean="0">
                <a:solidFill>
                  <a:schemeClr val="tx1"/>
                </a:solidFill>
                <a:latin typeface="Arial" charset="0"/>
                <a:cs typeface="Arial" charset="0"/>
              </a:rPr>
              <a:t>Bangor represents 10.7% of the USFHP member months, yet contributes $39,984 of the (-$220,499) IPOP dollars</a:t>
            </a:r>
            <a:endParaRPr lang="en-US" sz="1700" dirty="0">
              <a:solidFill>
                <a:schemeClr val="tx1"/>
              </a:solidFill>
              <a:latin typeface="Arial" charset="0"/>
              <a:cs typeface="Arial" charset="0"/>
            </a:endParaRPr>
          </a:p>
        </p:txBody>
      </p:sp>
    </p:spTree>
    <p:extLst>
      <p:ext uri="{BB962C8B-B14F-4D97-AF65-F5344CB8AC3E}">
        <p14:creationId xmlns:p14="http://schemas.microsoft.com/office/powerpoint/2010/main" xmlns="" val="61261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674100" cy="1143000"/>
          </a:xfrm>
        </p:spPr>
        <p:txBody>
          <a:bodyPr/>
          <a:lstStyle/>
          <a:p>
            <a:r>
              <a:rPr lang="en-US" sz="2200" dirty="0" smtClean="0"/>
              <a:t>Financial: Collaborative Care Visit </a:t>
            </a:r>
            <a:r>
              <a:rPr lang="en-US" sz="1800" dirty="0" smtClean="0"/>
              <a:t>(RVU’s and Provider Productivity)</a:t>
            </a:r>
            <a:endParaRPr lang="en-US" sz="2200"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16</a:t>
            </a:fld>
            <a:endParaRPr lang="en-US"/>
          </a:p>
        </p:txBody>
      </p:sp>
      <p:sp>
        <p:nvSpPr>
          <p:cNvPr id="5" name="Content Placeholder 4"/>
          <p:cNvSpPr>
            <a:spLocks noGrp="1"/>
          </p:cNvSpPr>
          <p:nvPr>
            <p:ph idx="1"/>
          </p:nvPr>
        </p:nvSpPr>
        <p:spPr>
          <a:xfrm>
            <a:off x="579718" y="1200526"/>
            <a:ext cx="8077200" cy="4525963"/>
          </a:xfrm>
        </p:spPr>
        <p:txBody>
          <a:bodyPr/>
          <a:lstStyle/>
          <a:p>
            <a:pPr marL="0" indent="0" algn="ctr">
              <a:buNone/>
            </a:pPr>
            <a:r>
              <a:rPr lang="en-US" sz="2000" b="1" u="sng" dirty="0" smtClean="0"/>
              <a:t>Schedule (Provider Productivity):</a:t>
            </a:r>
          </a:p>
          <a:p>
            <a:pPr marL="514350" indent="-514350">
              <a:buFont typeface="+mj-lt"/>
              <a:buAutoNum type="romanUcPeriod"/>
            </a:pPr>
            <a:r>
              <a:rPr lang="en-US" sz="2000" b="1" dirty="0" smtClean="0"/>
              <a:t>Traditional Care</a:t>
            </a:r>
            <a:r>
              <a:rPr lang="en-US" sz="2000" dirty="0" smtClean="0"/>
              <a:t> Model </a:t>
            </a:r>
            <a:r>
              <a:rPr lang="en-US" sz="1600" i="1" dirty="0" smtClean="0"/>
              <a:t>(Physician performs 75+% of clinical visit)</a:t>
            </a:r>
            <a:endParaRPr lang="en-US" sz="1600" i="1" dirty="0"/>
          </a:p>
          <a:p>
            <a:pPr marL="0" indent="0">
              <a:buNone/>
            </a:pPr>
            <a:r>
              <a:rPr lang="en-US" sz="1800" u="sng" dirty="0" smtClean="0"/>
              <a:t>Patient Type</a:t>
            </a:r>
            <a:r>
              <a:rPr lang="en-US" sz="1800" dirty="0" smtClean="0"/>
              <a:t>	      </a:t>
            </a:r>
            <a:r>
              <a:rPr lang="en-US" sz="1800" u="sng" dirty="0" smtClean="0"/>
              <a:t>RN Time</a:t>
            </a:r>
            <a:r>
              <a:rPr lang="en-US" sz="1800" dirty="0" smtClean="0"/>
              <a:t>    </a:t>
            </a:r>
            <a:r>
              <a:rPr lang="en-US" sz="1800" u="sng" dirty="0" smtClean="0"/>
              <a:t>Provider exam time</a:t>
            </a:r>
            <a:r>
              <a:rPr lang="en-US" sz="1800" dirty="0" smtClean="0"/>
              <a:t>	</a:t>
            </a:r>
            <a:r>
              <a:rPr lang="en-US" sz="1800" u="sng" dirty="0" smtClean="0"/>
              <a:t>RVU Generation</a:t>
            </a:r>
          </a:p>
          <a:p>
            <a:pPr marL="0" indent="0">
              <a:buNone/>
            </a:pPr>
            <a:r>
              <a:rPr lang="en-US" sz="1800" dirty="0" smtClean="0"/>
              <a:t>Chronic Patients	       15 min	</a:t>
            </a:r>
            <a:r>
              <a:rPr lang="en-US" sz="1800" dirty="0" smtClean="0">
                <a:solidFill>
                  <a:srgbClr val="FF0000"/>
                </a:solidFill>
              </a:rPr>
              <a:t>30 - 45 min</a:t>
            </a:r>
            <a:r>
              <a:rPr lang="en-US" sz="1800" dirty="0" smtClean="0"/>
              <a:t>	2.71 RVU (80%) 99214</a:t>
            </a:r>
          </a:p>
          <a:p>
            <a:pPr marL="171450" indent="0">
              <a:buNone/>
            </a:pPr>
            <a:r>
              <a:rPr lang="en-US" sz="1800" dirty="0"/>
              <a:t>	</a:t>
            </a:r>
            <a:r>
              <a:rPr lang="en-US" sz="2000" dirty="0" smtClean="0"/>
              <a:t>					</a:t>
            </a:r>
            <a:r>
              <a:rPr lang="en-US" sz="1800" dirty="0" smtClean="0"/>
              <a:t>3.66 RVU </a:t>
            </a:r>
            <a:r>
              <a:rPr lang="en-US" sz="1800" dirty="0" smtClean="0">
                <a:solidFill>
                  <a:srgbClr val="FF0000"/>
                </a:solidFill>
              </a:rPr>
              <a:t>(20%) 99215</a:t>
            </a:r>
          </a:p>
          <a:p>
            <a:pPr marL="457200" lvl="1" indent="0">
              <a:buNone/>
            </a:pPr>
            <a:endParaRPr lang="en-US" sz="500" dirty="0" smtClean="0"/>
          </a:p>
          <a:p>
            <a:pPr marL="514350" indent="-514350">
              <a:buFont typeface="+mj-lt"/>
              <a:buAutoNum type="romanUcPeriod" startAt="2"/>
            </a:pPr>
            <a:r>
              <a:rPr lang="en-US" sz="2000" b="1" dirty="0" smtClean="0"/>
              <a:t>Collaborative Care</a:t>
            </a:r>
            <a:r>
              <a:rPr lang="en-US" sz="2000" dirty="0" smtClean="0"/>
              <a:t> </a:t>
            </a:r>
            <a:r>
              <a:rPr lang="en-US" sz="2000" dirty="0"/>
              <a:t>Model </a:t>
            </a:r>
            <a:r>
              <a:rPr lang="en-US" sz="1600" i="1" dirty="0"/>
              <a:t>(Physician performs </a:t>
            </a:r>
            <a:r>
              <a:rPr lang="en-US" sz="1600" i="1" dirty="0" smtClean="0"/>
              <a:t>&lt;25% </a:t>
            </a:r>
            <a:r>
              <a:rPr lang="en-US" sz="1600" i="1" dirty="0"/>
              <a:t>of clinical visit)</a:t>
            </a:r>
          </a:p>
          <a:p>
            <a:pPr marL="0" indent="0">
              <a:buNone/>
            </a:pPr>
            <a:r>
              <a:rPr lang="en-US" sz="1800" u="sng" dirty="0"/>
              <a:t>Patient Type</a:t>
            </a:r>
            <a:r>
              <a:rPr lang="en-US" sz="1800" dirty="0"/>
              <a:t>	      </a:t>
            </a:r>
            <a:r>
              <a:rPr lang="en-US" sz="1800" u="sng" dirty="0"/>
              <a:t>RN Time</a:t>
            </a:r>
            <a:r>
              <a:rPr lang="en-US" sz="1800" dirty="0"/>
              <a:t>    </a:t>
            </a:r>
            <a:r>
              <a:rPr lang="en-US" sz="1800" u="sng" dirty="0" smtClean="0"/>
              <a:t>Provider </a:t>
            </a:r>
            <a:r>
              <a:rPr lang="en-US" sz="1800" u="sng" dirty="0"/>
              <a:t>e</a:t>
            </a:r>
            <a:r>
              <a:rPr lang="en-US" sz="1800" u="sng" dirty="0" smtClean="0"/>
              <a:t>xam </a:t>
            </a:r>
            <a:r>
              <a:rPr lang="en-US" sz="1800" u="sng" dirty="0"/>
              <a:t>time</a:t>
            </a:r>
            <a:r>
              <a:rPr lang="en-US" sz="1800" dirty="0"/>
              <a:t>	</a:t>
            </a:r>
            <a:r>
              <a:rPr lang="en-US" sz="1800" u="sng" dirty="0"/>
              <a:t>RVU Generation</a:t>
            </a:r>
          </a:p>
          <a:p>
            <a:pPr marL="0" indent="0">
              <a:buNone/>
            </a:pPr>
            <a:r>
              <a:rPr lang="en-US" sz="1800" dirty="0"/>
              <a:t>Chronic Patients	       </a:t>
            </a:r>
            <a:r>
              <a:rPr lang="en-US" sz="1800" dirty="0" smtClean="0"/>
              <a:t>30-45 </a:t>
            </a:r>
            <a:r>
              <a:rPr lang="en-US" sz="1800" dirty="0"/>
              <a:t>min	</a:t>
            </a:r>
            <a:r>
              <a:rPr lang="en-US" sz="1800" dirty="0" smtClean="0">
                <a:solidFill>
                  <a:srgbClr val="FF0000"/>
                </a:solidFill>
              </a:rPr>
              <a:t>15 min</a:t>
            </a:r>
            <a:r>
              <a:rPr lang="en-US" sz="1800" dirty="0"/>
              <a:t>	</a:t>
            </a:r>
            <a:r>
              <a:rPr lang="en-US" sz="1800" dirty="0" smtClean="0"/>
              <a:t>	2.71 </a:t>
            </a:r>
            <a:r>
              <a:rPr lang="en-US" sz="1800" dirty="0"/>
              <a:t>RVU </a:t>
            </a:r>
            <a:r>
              <a:rPr lang="en-US" sz="1800" dirty="0" smtClean="0"/>
              <a:t>(40%</a:t>
            </a:r>
            <a:r>
              <a:rPr lang="en-US" sz="1800" dirty="0"/>
              <a:t>) </a:t>
            </a:r>
            <a:r>
              <a:rPr lang="en-US" sz="1800" dirty="0" smtClean="0"/>
              <a:t>99214</a:t>
            </a:r>
            <a:endParaRPr lang="en-US" sz="1800" dirty="0"/>
          </a:p>
          <a:p>
            <a:pPr marL="171450" indent="0">
              <a:buNone/>
            </a:pPr>
            <a:r>
              <a:rPr lang="en-US" sz="1800" dirty="0"/>
              <a:t>	</a:t>
            </a:r>
            <a:r>
              <a:rPr lang="en-US" sz="2000" dirty="0"/>
              <a:t>					</a:t>
            </a:r>
            <a:r>
              <a:rPr lang="en-US" sz="1800" dirty="0"/>
              <a:t>3.66 RVU </a:t>
            </a:r>
            <a:r>
              <a:rPr lang="en-US" sz="1800" dirty="0" smtClean="0">
                <a:solidFill>
                  <a:srgbClr val="FF0000"/>
                </a:solidFill>
              </a:rPr>
              <a:t>(60%) 99215</a:t>
            </a:r>
            <a:endParaRPr lang="en-US" sz="1800" dirty="0">
              <a:solidFill>
                <a:srgbClr val="FF0000"/>
              </a:solidFill>
            </a:endParaRPr>
          </a:p>
          <a:p>
            <a:pPr lvl="1">
              <a:buFont typeface="Arial"/>
              <a:buChar char="•"/>
            </a:pPr>
            <a:endParaRPr lang="en-US" sz="1800" dirty="0"/>
          </a:p>
        </p:txBody>
      </p:sp>
      <p:sp>
        <p:nvSpPr>
          <p:cNvPr id="6" name="TextBox 5"/>
          <p:cNvSpPr txBox="1"/>
          <p:nvPr/>
        </p:nvSpPr>
        <p:spPr>
          <a:xfrm>
            <a:off x="0" y="4615331"/>
            <a:ext cx="9144000" cy="1415772"/>
          </a:xfrm>
          <a:prstGeom prst="rect">
            <a:avLst/>
          </a:prstGeom>
          <a:solidFill>
            <a:srgbClr val="FFFF00"/>
          </a:solidFill>
          <a:ln>
            <a:solidFill>
              <a:schemeClr val="tx1"/>
            </a:solidFill>
          </a:ln>
        </p:spPr>
        <p:txBody>
          <a:bodyPr wrap="square" rtlCol="0">
            <a:spAutoFit/>
          </a:bodyPr>
          <a:lstStyle/>
          <a:p>
            <a:r>
              <a:rPr lang="en-US" sz="1800" dirty="0" smtClean="0"/>
              <a:t>In the </a:t>
            </a:r>
            <a:r>
              <a:rPr lang="en-US" sz="1800" dirty="0"/>
              <a:t>C</a:t>
            </a:r>
            <a:r>
              <a:rPr lang="en-US" sz="1800" dirty="0" smtClean="0"/>
              <a:t>ollaborative Care model, the emphasis is on the pre visit work conducted by the Collaborative Care Nurse. It is this up front work, that enables </a:t>
            </a:r>
          </a:p>
          <a:p>
            <a:pPr marL="342900" indent="-342900">
              <a:buAutoNum type="arabicParenBoth"/>
            </a:pPr>
            <a:r>
              <a:rPr lang="en-US" sz="1600" dirty="0" smtClean="0"/>
              <a:t>Providers to perform </a:t>
            </a:r>
            <a:r>
              <a:rPr lang="en-US" sz="1600" i="1" dirty="0" smtClean="0"/>
              <a:t>Chronic</a:t>
            </a:r>
            <a:r>
              <a:rPr lang="en-US" sz="1600" dirty="0" smtClean="0"/>
              <a:t> visits in 15 minutes (Productivity, Capacity, Access)</a:t>
            </a:r>
            <a:endParaRPr lang="en-US" sz="1600" dirty="0"/>
          </a:p>
          <a:p>
            <a:pPr marL="342900" indent="-342900">
              <a:buAutoNum type="arabicParenBoth"/>
            </a:pPr>
            <a:r>
              <a:rPr lang="en-US" sz="1600" dirty="0" smtClean="0"/>
              <a:t>RN/Providers to maximize care provided (education, lab reviews, ‘between visit’ clinical reviews)</a:t>
            </a:r>
          </a:p>
          <a:p>
            <a:pPr marL="342900" indent="-342900">
              <a:buAutoNum type="arabicParenBoth"/>
            </a:pPr>
            <a:r>
              <a:rPr lang="en-US" sz="1600" dirty="0" smtClean="0"/>
              <a:t>Optimize coding</a:t>
            </a:r>
            <a:r>
              <a:rPr lang="en-US" sz="1800" dirty="0" smtClean="0"/>
              <a:t> </a:t>
            </a:r>
            <a:r>
              <a:rPr lang="en-US" sz="1600" dirty="0" smtClean="0"/>
              <a:t>(revenue)</a:t>
            </a:r>
            <a:endParaRPr lang="en-US" sz="1800" dirty="0"/>
          </a:p>
        </p:txBody>
      </p:sp>
      <p:sp>
        <p:nvSpPr>
          <p:cNvPr id="7" name="Right Arrow 6"/>
          <p:cNvSpPr>
            <a:spLocks noChangeArrowheads="1"/>
          </p:cNvSpPr>
          <p:nvPr/>
        </p:nvSpPr>
        <p:spPr bwMode="auto">
          <a:xfrm rot="3231847">
            <a:off x="72284" y="4374565"/>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273219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Does the math work?</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17</a:t>
            </a:fld>
            <a:endParaRPr lang="en-US"/>
          </a:p>
        </p:txBody>
      </p:sp>
      <p:sp>
        <p:nvSpPr>
          <p:cNvPr id="6" name="TextBox 5"/>
          <p:cNvSpPr txBox="1"/>
          <p:nvPr/>
        </p:nvSpPr>
        <p:spPr>
          <a:xfrm>
            <a:off x="228600" y="4237752"/>
            <a:ext cx="8674100" cy="1554272"/>
          </a:xfrm>
          <a:prstGeom prst="rect">
            <a:avLst/>
          </a:prstGeom>
          <a:solidFill>
            <a:srgbClr val="FFFF00"/>
          </a:solidFill>
          <a:ln>
            <a:solidFill>
              <a:schemeClr val="tx1"/>
            </a:solidFill>
          </a:ln>
        </p:spPr>
        <p:txBody>
          <a:bodyPr wrap="square" rtlCol="0">
            <a:spAutoFit/>
          </a:bodyPr>
          <a:lstStyle/>
          <a:p>
            <a:r>
              <a:rPr lang="en-US" sz="1800" dirty="0"/>
              <a:t>Additional revenue/</a:t>
            </a:r>
            <a:r>
              <a:rPr lang="en-US" sz="1800" dirty="0" err="1"/>
              <a:t>hr</a:t>
            </a:r>
            <a:r>
              <a:rPr lang="en-US" sz="1800" dirty="0"/>
              <a:t> </a:t>
            </a:r>
            <a:r>
              <a:rPr lang="en-US" sz="1800" dirty="0" smtClean="0"/>
              <a:t>due to Collaborative Care</a:t>
            </a:r>
            <a:r>
              <a:rPr lang="en-US" sz="1800" dirty="0"/>
              <a:t>		= $</a:t>
            </a:r>
            <a:r>
              <a:rPr lang="en-US" sz="1800" dirty="0" smtClean="0"/>
              <a:t>270.84</a:t>
            </a:r>
            <a:endParaRPr lang="en-US" sz="1800" dirty="0"/>
          </a:p>
          <a:p>
            <a:r>
              <a:rPr lang="en-US" sz="1800" dirty="0"/>
              <a:t>RN Salary			</a:t>
            </a:r>
            <a:r>
              <a:rPr lang="en-US" sz="1800" dirty="0" smtClean="0"/>
              <a:t>							= </a:t>
            </a:r>
            <a:r>
              <a:rPr lang="en-US" sz="1800" dirty="0"/>
              <a:t>$</a:t>
            </a:r>
            <a:r>
              <a:rPr lang="en-US" sz="1800" dirty="0" smtClean="0"/>
              <a:t>70,000</a:t>
            </a:r>
          </a:p>
          <a:p>
            <a:r>
              <a:rPr lang="en-US" sz="500" dirty="0"/>
              <a:t>			</a:t>
            </a:r>
          </a:p>
          <a:p>
            <a:r>
              <a:rPr lang="en-US" sz="1800" dirty="0"/>
              <a:t>Target 8 chronic visits/</a:t>
            </a:r>
            <a:r>
              <a:rPr lang="en-US" sz="1800" dirty="0" smtClean="0"/>
              <a:t>day (2 Provider </a:t>
            </a:r>
            <a:r>
              <a:rPr lang="en-US" sz="1800" dirty="0" err="1" smtClean="0"/>
              <a:t>hrs</a:t>
            </a:r>
            <a:r>
              <a:rPr lang="en-US" sz="1800" dirty="0" smtClean="0"/>
              <a:t>)</a:t>
            </a:r>
            <a:r>
              <a:rPr lang="en-US" sz="1800" dirty="0"/>
              <a:t>	</a:t>
            </a:r>
            <a:r>
              <a:rPr lang="en-US" sz="1800" dirty="0" smtClean="0"/>
              <a:t>		= $541.68 </a:t>
            </a:r>
            <a:r>
              <a:rPr lang="en-US" sz="1600" dirty="0" smtClean="0"/>
              <a:t>($270.84/</a:t>
            </a:r>
            <a:r>
              <a:rPr lang="en-US" sz="1600" dirty="0" err="1" smtClean="0"/>
              <a:t>hr</a:t>
            </a:r>
            <a:r>
              <a:rPr lang="en-US" sz="1600" dirty="0" smtClean="0"/>
              <a:t> x 2 </a:t>
            </a:r>
            <a:r>
              <a:rPr lang="en-US" sz="1600" dirty="0" err="1" smtClean="0"/>
              <a:t>hrs</a:t>
            </a:r>
            <a:r>
              <a:rPr lang="en-US" sz="1600" dirty="0" smtClean="0"/>
              <a:t>)</a:t>
            </a:r>
            <a:endParaRPr lang="en-US" sz="1800" dirty="0"/>
          </a:p>
          <a:p>
            <a:r>
              <a:rPr lang="en-US" sz="1800" dirty="0"/>
              <a:t># days required to break even	</a:t>
            </a:r>
            <a:r>
              <a:rPr lang="en-US" sz="1800" dirty="0" smtClean="0"/>
              <a:t>					= 129 </a:t>
            </a:r>
            <a:r>
              <a:rPr lang="en-US" sz="1800" dirty="0"/>
              <a:t>days </a:t>
            </a:r>
            <a:r>
              <a:rPr lang="en-US" sz="1600" dirty="0" smtClean="0"/>
              <a:t>(26 </a:t>
            </a:r>
            <a:r>
              <a:rPr lang="en-US" sz="1600" dirty="0"/>
              <a:t>weeks)</a:t>
            </a:r>
            <a:endParaRPr lang="en-US" sz="1800" dirty="0"/>
          </a:p>
          <a:p>
            <a:r>
              <a:rPr lang="en-US" sz="1800" dirty="0" smtClean="0"/>
              <a:t>Incremental $ @</a:t>
            </a:r>
            <a:r>
              <a:rPr lang="en-US" sz="1800" dirty="0"/>
              <a:t>45 weeks </a:t>
            </a:r>
            <a:r>
              <a:rPr lang="en-US" sz="1600" dirty="0"/>
              <a:t>(</a:t>
            </a:r>
            <a:r>
              <a:rPr lang="en-US" sz="1600" dirty="0" smtClean="0"/>
              <a:t>19 weeks x $541.68/day </a:t>
            </a:r>
            <a:r>
              <a:rPr lang="en-US" sz="1600" dirty="0"/>
              <a:t>x </a:t>
            </a:r>
            <a:r>
              <a:rPr lang="en-US" sz="1600" dirty="0" smtClean="0"/>
              <a:t>5 days)</a:t>
            </a:r>
            <a:r>
              <a:rPr lang="en-US" sz="1800" dirty="0"/>
              <a:t>	= </a:t>
            </a:r>
            <a:r>
              <a:rPr lang="en-US" sz="1800" dirty="0" smtClean="0"/>
              <a:t>$51,459.60</a:t>
            </a:r>
            <a:r>
              <a:rPr lang="en-US" sz="1800" dirty="0"/>
              <a:t>	</a:t>
            </a:r>
          </a:p>
        </p:txBody>
      </p:sp>
      <p:graphicFrame>
        <p:nvGraphicFramePr>
          <p:cNvPr id="3" name="Table 2"/>
          <p:cNvGraphicFramePr>
            <a:graphicFrameLocks noGrp="1"/>
          </p:cNvGraphicFramePr>
          <p:nvPr>
            <p:extLst>
              <p:ext uri="{D42A27DB-BD31-4B8C-83A1-F6EECF244321}">
                <p14:modId xmlns:p14="http://schemas.microsoft.com/office/powerpoint/2010/main" xmlns="" val="2980863774"/>
              </p:ext>
            </p:extLst>
          </p:nvPr>
        </p:nvGraphicFramePr>
        <p:xfrm>
          <a:off x="254000" y="1285534"/>
          <a:ext cx="8648700" cy="2590800"/>
        </p:xfrm>
        <a:graphic>
          <a:graphicData uri="http://schemas.openxmlformats.org/drawingml/2006/table">
            <a:tbl>
              <a:tblPr firstRow="1" bandRow="1">
                <a:tableStyleId>{5C22544A-7EE6-4342-B048-85BDC9FD1C3A}</a:tableStyleId>
              </a:tblPr>
              <a:tblGrid>
                <a:gridCol w="1315540"/>
                <a:gridCol w="716301"/>
                <a:gridCol w="1110502"/>
                <a:gridCol w="1129906"/>
                <a:gridCol w="1285149"/>
                <a:gridCol w="3091302"/>
              </a:tblGrid>
              <a:tr h="370840">
                <a:tc>
                  <a:txBody>
                    <a:bodyPr/>
                    <a:lstStyle/>
                    <a:p>
                      <a:pPr algn="ctr"/>
                      <a:r>
                        <a:rPr lang="en-US" b="0" dirty="0" smtClean="0"/>
                        <a:t>Visit</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t>Visit Time</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t>RVU</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t>Revenue @ $37/RVU</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t>Total </a:t>
                      </a:r>
                    </a:p>
                    <a:p>
                      <a:pPr algn="ctr"/>
                      <a:r>
                        <a:rPr lang="en-US" sz="1600" b="0" dirty="0" smtClean="0"/>
                        <a:t>Rev/provider </a:t>
                      </a:r>
                      <a:r>
                        <a:rPr lang="en-US" sz="1600" b="0" dirty="0" err="1" smtClean="0"/>
                        <a:t>hr</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t>Comments</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600" dirty="0" smtClean="0"/>
                        <a:t>Traditional Care Model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30 min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2.9</a:t>
                      </a:r>
                      <a:r>
                        <a:rPr lang="en-US" sz="1600" baseline="0" dirty="0" smtClean="0"/>
                        <a:t> RVU</a:t>
                      </a:r>
                    </a:p>
                    <a:p>
                      <a:pPr algn="ctr"/>
                      <a:r>
                        <a:rPr lang="en-US" sz="1400" baseline="0" dirty="0" smtClean="0"/>
                        <a:t>20% - 2.71 80%  - 3.66</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$107.30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$214.60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kern="1200" dirty="0" smtClean="0">
                          <a:solidFill>
                            <a:schemeClr val="dk1"/>
                          </a:solidFill>
                          <a:effectLst/>
                          <a:latin typeface="+mn-lt"/>
                          <a:ea typeface="+mn-ea"/>
                          <a:cs typeface="+mn-cs"/>
                        </a:rPr>
                        <a:t>Minimal/no pre visit work. 95% of patient care completed by provider. Emphasis on having </a:t>
                      </a:r>
                      <a:r>
                        <a:rPr lang="en-US" sz="1200" i="1" kern="1200" dirty="0" smtClean="0">
                          <a:solidFill>
                            <a:schemeClr val="dk1"/>
                          </a:solidFill>
                          <a:effectLst/>
                          <a:latin typeface="+mn-lt"/>
                          <a:ea typeface="+mn-ea"/>
                          <a:cs typeface="+mn-cs"/>
                        </a:rPr>
                        <a:t>minimal </a:t>
                      </a:r>
                      <a:r>
                        <a:rPr lang="en-US" sz="1200" kern="1200" dirty="0" smtClean="0">
                          <a:solidFill>
                            <a:schemeClr val="dk1"/>
                          </a:solidFill>
                          <a:effectLst/>
                          <a:latin typeface="+mn-lt"/>
                          <a:ea typeface="+mn-ea"/>
                          <a:cs typeface="+mn-cs"/>
                        </a:rPr>
                        <a:t>clinical staff to support Provider</a:t>
                      </a:r>
                      <a:r>
                        <a:rPr lang="en-US" sz="1100" dirty="0" smtClean="0">
                          <a:effectLst/>
                        </a:rPr>
                        <a:t> </a:t>
                      </a:r>
                      <a:endParaRPr lang="en-US" sz="11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600" dirty="0" smtClean="0"/>
                        <a:t>Collaborative Care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15 min</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3.28 RVU</a:t>
                      </a:r>
                    </a:p>
                    <a:p>
                      <a:pPr algn="ctr"/>
                      <a:r>
                        <a:rPr lang="en-US" sz="1400" dirty="0" smtClean="0"/>
                        <a:t>40% - 2.71</a:t>
                      </a:r>
                    </a:p>
                    <a:p>
                      <a:pPr algn="ctr"/>
                      <a:r>
                        <a:rPr lang="en-US" sz="1400" dirty="0" smtClean="0"/>
                        <a:t>60% 3.66</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$121.36</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$485.44</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kern="1200" dirty="0" smtClean="0">
                          <a:solidFill>
                            <a:schemeClr val="dk1"/>
                          </a:solidFill>
                          <a:effectLst/>
                          <a:latin typeface="+mn-lt"/>
                          <a:ea typeface="+mn-ea"/>
                          <a:cs typeface="+mn-cs"/>
                        </a:rPr>
                        <a:t>Pre visit work completed by Collaborative Care RN. Clinical huddle completed by Provider-RN.  RN has appropriate time for clinical analysis, records review, patient education… </a:t>
                      </a:r>
                      <a:r>
                        <a:rPr lang="en-US" sz="1200" kern="1200" dirty="0" err="1" smtClean="0">
                          <a:solidFill>
                            <a:schemeClr val="dk1"/>
                          </a:solidFill>
                          <a:effectLst/>
                          <a:latin typeface="+mn-lt"/>
                          <a:ea typeface="+mn-ea"/>
                          <a:cs typeface="+mn-cs"/>
                        </a:rPr>
                        <a:t>etc</a:t>
                      </a:r>
                      <a:r>
                        <a:rPr lang="en-US" sz="1200" kern="1200" dirty="0" smtClean="0">
                          <a:solidFill>
                            <a:schemeClr val="dk1"/>
                          </a:solidFill>
                          <a:effectLst/>
                          <a:latin typeface="+mn-lt"/>
                          <a:ea typeface="+mn-ea"/>
                          <a:cs typeface="+mn-cs"/>
                        </a:rPr>
                        <a:t> to optimize visit (and coding)</a:t>
                      </a:r>
                      <a:r>
                        <a:rPr lang="en-US" sz="1200" dirty="0" smtClean="0">
                          <a:effectLst/>
                        </a:rPr>
                        <a:t> </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Oval 7"/>
          <p:cNvSpPr/>
          <p:nvPr/>
        </p:nvSpPr>
        <p:spPr>
          <a:xfrm>
            <a:off x="6194778" y="5390444"/>
            <a:ext cx="1778000" cy="55033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47326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8820" y="1443312"/>
            <a:ext cx="7408538" cy="3973759"/>
          </a:xfrm>
          <a:prstGeom prst="rect">
            <a:avLst/>
          </a:prstGeom>
          <a:noFill/>
          <a:ln w="9525">
            <a:solidFill>
              <a:schemeClr val="tx1"/>
            </a:solidFill>
            <a:miter lim="800000"/>
            <a:headEnd/>
            <a:tailEnd/>
          </a:ln>
        </p:spPr>
      </p:pic>
      <p:sp>
        <p:nvSpPr>
          <p:cNvPr id="2" name="Title 1"/>
          <p:cNvSpPr>
            <a:spLocks noGrp="1"/>
          </p:cNvSpPr>
          <p:nvPr>
            <p:ph type="title"/>
          </p:nvPr>
        </p:nvSpPr>
        <p:spPr>
          <a:xfrm>
            <a:off x="609600" y="274638"/>
            <a:ext cx="7895783" cy="1143000"/>
          </a:xfrm>
        </p:spPr>
        <p:txBody>
          <a:bodyPr/>
          <a:lstStyle/>
          <a:p>
            <a:r>
              <a:rPr lang="en-US" dirty="0" smtClean="0"/>
              <a:t>Quality:</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18</a:t>
            </a:fld>
            <a:endParaRPr lang="en-US"/>
          </a:p>
        </p:txBody>
      </p:sp>
      <p:sp>
        <p:nvSpPr>
          <p:cNvPr id="6" name="TextBox 5"/>
          <p:cNvSpPr txBox="1"/>
          <p:nvPr/>
        </p:nvSpPr>
        <p:spPr>
          <a:xfrm>
            <a:off x="6025147" y="2944696"/>
            <a:ext cx="3092824" cy="1569660"/>
          </a:xfrm>
          <a:prstGeom prst="rect">
            <a:avLst/>
          </a:prstGeom>
          <a:solidFill>
            <a:srgbClr val="FFFF00"/>
          </a:solidFill>
          <a:ln>
            <a:solidFill>
              <a:schemeClr val="tx1"/>
            </a:solidFill>
          </a:ln>
        </p:spPr>
        <p:txBody>
          <a:bodyPr wrap="square" rtlCol="0">
            <a:spAutoFit/>
          </a:bodyPr>
          <a:lstStyle/>
          <a:p>
            <a:r>
              <a:rPr lang="en-US" sz="1600" dirty="0" smtClean="0"/>
              <a:t>Question: What does the data show re Diabetic patients? The team looked at:</a:t>
            </a:r>
          </a:p>
          <a:p>
            <a:pPr marL="285750" indent="-285750">
              <a:buFont typeface="Arial"/>
              <a:buChar char="•"/>
            </a:pPr>
            <a:r>
              <a:rPr lang="en-US" sz="1600" dirty="0" smtClean="0"/>
              <a:t>202 patients total</a:t>
            </a:r>
          </a:p>
          <a:p>
            <a:pPr marL="285750" indent="-285750">
              <a:buFont typeface="Arial"/>
              <a:buChar char="•"/>
            </a:pPr>
            <a:r>
              <a:rPr lang="en-US" sz="1600" dirty="0" smtClean="0"/>
              <a:t>52 Patients in </a:t>
            </a:r>
            <a:r>
              <a:rPr lang="en-US" sz="1600" b="1" i="1" dirty="0" smtClean="0"/>
              <a:t>poor</a:t>
            </a:r>
            <a:r>
              <a:rPr lang="en-US" sz="1600" dirty="0" smtClean="0"/>
              <a:t> control</a:t>
            </a:r>
          </a:p>
          <a:p>
            <a:pPr marL="285750" indent="-285750">
              <a:buFont typeface="Arial"/>
              <a:buChar char="•"/>
            </a:pPr>
            <a:r>
              <a:rPr lang="en-US" sz="1600" dirty="0" smtClean="0"/>
              <a:t>150 patients in </a:t>
            </a:r>
            <a:r>
              <a:rPr lang="en-US" sz="1600" b="1" i="1" dirty="0" smtClean="0"/>
              <a:t>good</a:t>
            </a:r>
            <a:r>
              <a:rPr lang="en-US" sz="1600" dirty="0" smtClean="0"/>
              <a:t> control</a:t>
            </a:r>
            <a:endParaRPr lang="en-US" sz="1600" dirty="0"/>
          </a:p>
        </p:txBody>
      </p:sp>
      <p:sp>
        <p:nvSpPr>
          <p:cNvPr id="12" name="Oval 11"/>
          <p:cNvSpPr/>
          <p:nvPr/>
        </p:nvSpPr>
        <p:spPr>
          <a:xfrm>
            <a:off x="4865469" y="3430192"/>
            <a:ext cx="377608" cy="27435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endCxn id="12" idx="6"/>
          </p:cNvCxnSpPr>
          <p:nvPr/>
        </p:nvCxnSpPr>
        <p:spPr>
          <a:xfrm flipH="1" flipV="1">
            <a:off x="5243077" y="3567368"/>
            <a:ext cx="1106923" cy="5094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4912969" y="4076862"/>
            <a:ext cx="377608" cy="27435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endCxn id="18" idx="6"/>
          </p:cNvCxnSpPr>
          <p:nvPr/>
        </p:nvCxnSpPr>
        <p:spPr>
          <a:xfrm flipH="1" flipV="1">
            <a:off x="5290577" y="4214038"/>
            <a:ext cx="1059423" cy="1371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1236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95783" cy="1143000"/>
          </a:xfrm>
        </p:spPr>
        <p:txBody>
          <a:bodyPr/>
          <a:lstStyle/>
          <a:p>
            <a:r>
              <a:rPr lang="en-US" dirty="0" smtClean="0"/>
              <a:t>Quality:</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19</a:t>
            </a:fld>
            <a:endParaRPr lang="en-US"/>
          </a:p>
        </p:txBody>
      </p:sp>
      <p:sp>
        <p:nvSpPr>
          <p:cNvPr id="6" name="TextBox 5"/>
          <p:cNvSpPr txBox="1"/>
          <p:nvPr/>
        </p:nvSpPr>
        <p:spPr>
          <a:xfrm>
            <a:off x="205212" y="3944016"/>
            <a:ext cx="8864081" cy="2215991"/>
          </a:xfrm>
          <a:prstGeom prst="rect">
            <a:avLst/>
          </a:prstGeom>
          <a:solidFill>
            <a:srgbClr val="FFFF00"/>
          </a:solidFill>
          <a:ln>
            <a:solidFill>
              <a:schemeClr val="tx1"/>
            </a:solidFill>
          </a:ln>
        </p:spPr>
        <p:txBody>
          <a:bodyPr wrap="square" rtlCol="0">
            <a:spAutoFit/>
          </a:bodyPr>
          <a:lstStyle/>
          <a:p>
            <a:r>
              <a:rPr lang="en-US" sz="1600" i="1" dirty="0" smtClean="0"/>
              <a:t>Question: Did the patients (in good control) in the CCV model show improvement to NCQA core quality measures?</a:t>
            </a:r>
          </a:p>
          <a:p>
            <a:pPr marL="285750" indent="-285750">
              <a:buFont typeface="+mj-lt"/>
              <a:buAutoNum type="romanUcPeriod"/>
            </a:pPr>
            <a:r>
              <a:rPr lang="en-US" sz="1600" dirty="0" smtClean="0"/>
              <a:t>Of </a:t>
            </a:r>
            <a:r>
              <a:rPr lang="en-US" sz="1600" dirty="0"/>
              <a:t>29 patients in ‘poor’ control</a:t>
            </a:r>
          </a:p>
          <a:p>
            <a:pPr marL="628650" lvl="1" indent="-171450">
              <a:buFont typeface="Arial"/>
              <a:buChar char="•"/>
            </a:pPr>
            <a:r>
              <a:rPr lang="en-US" sz="1600" dirty="0"/>
              <a:t>14 were in the Collaborative care model</a:t>
            </a:r>
          </a:p>
          <a:p>
            <a:pPr marL="628650" lvl="1" indent="-171450">
              <a:buFont typeface="Arial"/>
              <a:buChar char="•"/>
            </a:pPr>
            <a:r>
              <a:rPr lang="en-US" sz="1600" dirty="0"/>
              <a:t>15 were under the Traditional care </a:t>
            </a:r>
            <a:r>
              <a:rPr lang="en-US" sz="1600" dirty="0" smtClean="0"/>
              <a:t>model</a:t>
            </a:r>
          </a:p>
          <a:p>
            <a:pPr marL="628650" lvl="1" indent="-171450">
              <a:buFont typeface="Arial"/>
              <a:buChar char="•"/>
            </a:pPr>
            <a:endParaRPr lang="en-US" sz="500" dirty="0"/>
          </a:p>
          <a:p>
            <a:pPr marL="285750" indent="-285750">
              <a:buFont typeface="+mj-lt"/>
              <a:buAutoNum type="romanUcPeriod"/>
            </a:pPr>
            <a:r>
              <a:rPr lang="en-US" sz="1600" dirty="0"/>
              <a:t>In all </a:t>
            </a:r>
            <a:r>
              <a:rPr lang="en-US" sz="1600" dirty="0" smtClean="0"/>
              <a:t>5 </a:t>
            </a:r>
            <a:r>
              <a:rPr lang="en-US" sz="1600" dirty="0"/>
              <a:t>categories (A1c, LDL, BP, LDL @ target, BP @ target),</a:t>
            </a:r>
            <a:r>
              <a:rPr lang="en-US" sz="1600" dirty="0">
                <a:solidFill>
                  <a:srgbClr val="FF0000"/>
                </a:solidFill>
              </a:rPr>
              <a:t> </a:t>
            </a:r>
            <a:r>
              <a:rPr lang="en-US" sz="1600" dirty="0" smtClean="0">
                <a:solidFill>
                  <a:srgbClr val="FF0000"/>
                </a:solidFill>
              </a:rPr>
              <a:t>the patients in the Collaborative </a:t>
            </a:r>
            <a:r>
              <a:rPr lang="en-US" sz="1600" dirty="0">
                <a:solidFill>
                  <a:srgbClr val="FF0000"/>
                </a:solidFill>
              </a:rPr>
              <a:t>care model </a:t>
            </a:r>
            <a:r>
              <a:rPr lang="en-US" sz="1600" dirty="0" smtClean="0">
                <a:solidFill>
                  <a:srgbClr val="FF0000"/>
                </a:solidFill>
              </a:rPr>
              <a:t>outperformed </a:t>
            </a:r>
            <a:r>
              <a:rPr lang="en-US" sz="1600" dirty="0">
                <a:solidFill>
                  <a:srgbClr val="FF0000"/>
                </a:solidFill>
              </a:rPr>
              <a:t>the traditional care </a:t>
            </a:r>
            <a:r>
              <a:rPr lang="en-US" sz="1600" dirty="0" smtClean="0">
                <a:solidFill>
                  <a:srgbClr val="FF0000"/>
                </a:solidFill>
              </a:rPr>
              <a:t>model by between 23.6%</a:t>
            </a:r>
            <a:r>
              <a:rPr lang="en-US" sz="1600" dirty="0" smtClean="0">
                <a:solidFill>
                  <a:srgbClr val="FF0000"/>
                </a:solidFill>
                <a:sym typeface="Wingdings"/>
              </a:rPr>
              <a:t> &amp; 150%</a:t>
            </a:r>
          </a:p>
          <a:p>
            <a:pPr marL="285750" indent="-285750">
              <a:buFont typeface="+mj-lt"/>
              <a:buAutoNum type="romanUcPeriod"/>
            </a:pPr>
            <a:endParaRPr lang="en-US" sz="500" dirty="0" smtClean="0">
              <a:sym typeface="Wingdings"/>
            </a:endParaRPr>
          </a:p>
          <a:p>
            <a:pPr marL="285750" indent="-285750">
              <a:buFont typeface="+mj-lt"/>
              <a:buAutoNum type="romanUcPeriod"/>
            </a:pPr>
            <a:r>
              <a:rPr lang="en-US" sz="1600" i="1" dirty="0" smtClean="0">
                <a:sym typeface="Wingdings"/>
              </a:rPr>
              <a:t>Of the 29 patients studied, </a:t>
            </a:r>
            <a:r>
              <a:rPr lang="en-US" sz="1600" i="1" dirty="0" smtClean="0">
                <a:solidFill>
                  <a:srgbClr val="FF0000"/>
                </a:solidFill>
                <a:sym typeface="Wingdings"/>
              </a:rPr>
              <a:t>28 had multiple co-morbidities</a:t>
            </a:r>
            <a:endParaRPr lang="en-US" sz="1600" i="1" dirty="0">
              <a:solidFill>
                <a:srgbClr val="FF0000"/>
              </a:solidFill>
            </a:endParaRPr>
          </a:p>
        </p:txBody>
      </p:sp>
      <p:grpSp>
        <p:nvGrpSpPr>
          <p:cNvPr id="7" name="Group 6"/>
          <p:cNvGrpSpPr/>
          <p:nvPr/>
        </p:nvGrpSpPr>
        <p:grpSpPr>
          <a:xfrm>
            <a:off x="758111" y="1479177"/>
            <a:ext cx="7911623" cy="2298293"/>
            <a:chOff x="593760" y="1479177"/>
            <a:chExt cx="7911623" cy="2298293"/>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t="7863" r="2631"/>
            <a:stretch/>
          </p:blipFill>
          <p:spPr bwMode="auto">
            <a:xfrm>
              <a:off x="593760" y="1479177"/>
              <a:ext cx="7911623" cy="2298293"/>
            </a:xfrm>
            <a:prstGeom prst="rect">
              <a:avLst/>
            </a:prstGeom>
            <a:noFill/>
            <a:ln w="9525">
              <a:solidFill>
                <a:schemeClr val="tx1"/>
              </a:solidFill>
              <a:miter lim="800000"/>
              <a:headEnd/>
              <a:tailEnd/>
            </a:ln>
          </p:spPr>
        </p:pic>
        <p:sp>
          <p:nvSpPr>
            <p:cNvPr id="3" name="Rounded Rectangle 2"/>
            <p:cNvSpPr/>
            <p:nvPr/>
          </p:nvSpPr>
          <p:spPr>
            <a:xfrm>
              <a:off x="2368949" y="2400694"/>
              <a:ext cx="5851033" cy="299648"/>
            </a:xfrm>
            <a:prstGeom prst="roundRect">
              <a:avLst/>
            </a:prstGeom>
            <a:solidFill>
              <a:srgbClr val="008000">
                <a:alpha val="33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368949" y="2905260"/>
              <a:ext cx="5851033" cy="299648"/>
            </a:xfrm>
            <a:prstGeom prst="roundRect">
              <a:avLst/>
            </a:prstGeom>
            <a:solidFill>
              <a:srgbClr val="FF0000">
                <a:alpha val="33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urved Right Arrow 4"/>
            <p:cNvSpPr/>
            <p:nvPr/>
          </p:nvSpPr>
          <p:spPr>
            <a:xfrm>
              <a:off x="2112075" y="2514846"/>
              <a:ext cx="256874" cy="542219"/>
            </a:xfrm>
            <a:prstGeom prst="curved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0" name="Right Arrow 9"/>
          <p:cNvSpPr>
            <a:spLocks noChangeArrowheads="1"/>
          </p:cNvSpPr>
          <p:nvPr/>
        </p:nvSpPr>
        <p:spPr bwMode="auto">
          <a:xfrm rot="2569467">
            <a:off x="70401" y="3715700"/>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9" name="TextBox 8"/>
          <p:cNvSpPr txBox="1"/>
          <p:nvPr/>
        </p:nvSpPr>
        <p:spPr>
          <a:xfrm>
            <a:off x="956237" y="3085380"/>
            <a:ext cx="1384351" cy="246221"/>
          </a:xfrm>
          <a:prstGeom prst="rect">
            <a:avLst/>
          </a:prstGeom>
          <a:noFill/>
        </p:spPr>
        <p:txBody>
          <a:bodyPr wrap="none" rtlCol="0">
            <a:spAutoFit/>
          </a:bodyPr>
          <a:lstStyle/>
          <a:p>
            <a:r>
              <a:rPr lang="en-US" sz="1000" dirty="0" smtClean="0"/>
              <a:t>Traditional care visits</a:t>
            </a:r>
            <a:endParaRPr lang="en-US" sz="1000" dirty="0"/>
          </a:p>
        </p:txBody>
      </p:sp>
      <p:sp>
        <p:nvSpPr>
          <p:cNvPr id="12" name="TextBox 11"/>
          <p:cNvSpPr txBox="1"/>
          <p:nvPr/>
        </p:nvSpPr>
        <p:spPr>
          <a:xfrm>
            <a:off x="959227" y="2595317"/>
            <a:ext cx="1538828" cy="246221"/>
          </a:xfrm>
          <a:prstGeom prst="rect">
            <a:avLst/>
          </a:prstGeom>
          <a:noFill/>
        </p:spPr>
        <p:txBody>
          <a:bodyPr wrap="none" rtlCol="0">
            <a:spAutoFit/>
          </a:bodyPr>
          <a:lstStyle/>
          <a:p>
            <a:r>
              <a:rPr lang="en-US" sz="1000" dirty="0" smtClean="0"/>
              <a:t>Collaborative care visits</a:t>
            </a:r>
            <a:endParaRPr lang="en-US" sz="1000" dirty="0"/>
          </a:p>
        </p:txBody>
      </p:sp>
    </p:spTree>
    <p:extLst>
      <p:ext uri="{BB962C8B-B14F-4D97-AF65-F5344CB8AC3E}">
        <p14:creationId xmlns:p14="http://schemas.microsoft.com/office/powerpoint/2010/main" xmlns="" val="36750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latin typeface="Arial" charset="0"/>
                <a:ea typeface="ＭＳ Ｐゴシック" pitchFamily="-84" charset="-128"/>
                <a:cs typeface="Arial" charset="0"/>
              </a:rPr>
              <a:t>The Team</a:t>
            </a:r>
          </a:p>
        </p:txBody>
      </p:sp>
      <p:sp>
        <p:nvSpPr>
          <p:cNvPr id="18436" name="Rectangle 5"/>
          <p:cNvSpPr>
            <a:spLocks noChangeArrowheads="1"/>
          </p:cNvSpPr>
          <p:nvPr/>
        </p:nvSpPr>
        <p:spPr bwMode="auto">
          <a:xfrm>
            <a:off x="0" y="1870075"/>
            <a:ext cx="2333625" cy="304800"/>
          </a:xfrm>
          <a:prstGeom prst="rect">
            <a:avLst/>
          </a:prstGeom>
          <a:solidFill>
            <a:schemeClr val="bg1"/>
          </a:solidFill>
          <a:ln w="9525">
            <a:noFill/>
            <a:miter lim="800000"/>
            <a:headEnd/>
            <a:tailEnd/>
          </a:ln>
        </p:spPr>
        <p:txBody>
          <a:bodyPr>
            <a:spAutoFit/>
          </a:bodyPr>
          <a:lstStyle/>
          <a:p>
            <a:endParaRPr lang="en-US" sz="1400" dirty="0">
              <a:ea typeface="ＭＳ Ｐゴシック" pitchFamily="-84" charset="-128"/>
            </a:endParaRPr>
          </a:p>
        </p:txBody>
      </p:sp>
      <p:sp>
        <p:nvSpPr>
          <p:cNvPr id="8" name="TextBox 7"/>
          <p:cNvSpPr txBox="1"/>
          <p:nvPr/>
        </p:nvSpPr>
        <p:spPr>
          <a:xfrm>
            <a:off x="277811" y="1436736"/>
            <a:ext cx="4390441" cy="4401205"/>
          </a:xfrm>
          <a:prstGeom prst="rect">
            <a:avLst/>
          </a:prstGeom>
          <a:noFill/>
          <a:ln>
            <a:solidFill>
              <a:srgbClr val="000000"/>
            </a:solidFill>
          </a:ln>
        </p:spPr>
        <p:txBody>
          <a:bodyPr wrap="square" rtlCol="0">
            <a:spAutoFit/>
          </a:bodyPr>
          <a:lstStyle/>
          <a:p>
            <a:r>
              <a:rPr lang="en-US" sz="1400" b="1" dirty="0" smtClean="0"/>
              <a:t>Team:</a:t>
            </a:r>
          </a:p>
          <a:p>
            <a:r>
              <a:rPr lang="en-US" sz="1400" dirty="0" smtClean="0"/>
              <a:t>Alain Montegut, VP primary care development</a:t>
            </a:r>
          </a:p>
          <a:p>
            <a:r>
              <a:rPr lang="en-US" sz="1400" dirty="0" smtClean="0"/>
              <a:t>Charlie Berger, </a:t>
            </a:r>
            <a:r>
              <a:rPr lang="en-US" sz="1400" dirty="0" err="1" smtClean="0"/>
              <a:t>PProvider</a:t>
            </a:r>
            <a:r>
              <a:rPr lang="en-US" sz="1400" dirty="0" smtClean="0"/>
              <a:t> Bangor</a:t>
            </a:r>
          </a:p>
          <a:p>
            <a:r>
              <a:rPr lang="en-US" sz="1400" dirty="0" smtClean="0"/>
              <a:t>David </a:t>
            </a:r>
            <a:r>
              <a:rPr lang="en-US" sz="1400" dirty="0" err="1" smtClean="0"/>
              <a:t>Halbert</a:t>
            </a:r>
            <a:r>
              <a:rPr lang="en-US" sz="1400" dirty="0" smtClean="0"/>
              <a:t>, Provider, Bangor</a:t>
            </a:r>
          </a:p>
          <a:p>
            <a:r>
              <a:rPr lang="en-US" sz="1400" dirty="0" smtClean="0"/>
              <a:t>Ellen Gagnon, SR program manager</a:t>
            </a:r>
          </a:p>
          <a:p>
            <a:r>
              <a:rPr lang="en-US" sz="1400" dirty="0" smtClean="0"/>
              <a:t>Jessica Little, Clinical program development, </a:t>
            </a:r>
            <a:r>
              <a:rPr lang="en-US" sz="1400" dirty="0" err="1" smtClean="0"/>
              <a:t>HProvider</a:t>
            </a:r>
            <a:endParaRPr lang="en-US" sz="1400" dirty="0" smtClean="0"/>
          </a:p>
          <a:p>
            <a:r>
              <a:rPr lang="en-US" sz="1400" dirty="0" smtClean="0"/>
              <a:t>Jill Devereux, RN pop health nurse (PHC)</a:t>
            </a:r>
          </a:p>
          <a:p>
            <a:r>
              <a:rPr lang="en-US" sz="1400" dirty="0" smtClean="0"/>
              <a:t>Molly Stevens, RN specialty nurse (Bangor)</a:t>
            </a:r>
          </a:p>
          <a:p>
            <a:r>
              <a:rPr lang="en-US" sz="1400" dirty="0" smtClean="0"/>
              <a:t>Linda Mullen, RN specialty nurse (Bangor)</a:t>
            </a:r>
          </a:p>
          <a:p>
            <a:r>
              <a:rPr lang="en-US" sz="1400" dirty="0" smtClean="0"/>
              <a:t>Linda Turner, PSR </a:t>
            </a:r>
            <a:r>
              <a:rPr lang="en-US" sz="1400" dirty="0"/>
              <a:t>B</a:t>
            </a:r>
            <a:r>
              <a:rPr lang="en-US" sz="1400" dirty="0" smtClean="0"/>
              <a:t>angor/PI</a:t>
            </a:r>
          </a:p>
          <a:p>
            <a:r>
              <a:rPr lang="en-US" sz="1400" dirty="0" smtClean="0"/>
              <a:t>Paula Eaton, PA</a:t>
            </a:r>
          </a:p>
          <a:p>
            <a:endParaRPr lang="en-US" sz="1400" b="1" dirty="0" smtClean="0"/>
          </a:p>
          <a:p>
            <a:r>
              <a:rPr lang="en-US" sz="1400" dirty="0" smtClean="0"/>
              <a:t>Terry Baldwin – Office of MPMS</a:t>
            </a:r>
          </a:p>
          <a:p>
            <a:r>
              <a:rPr lang="en-US" sz="1400" dirty="0" smtClean="0"/>
              <a:t>John Kim – JKA</a:t>
            </a:r>
          </a:p>
          <a:p>
            <a:endParaRPr lang="en-US" sz="1400" b="1" dirty="0" smtClean="0"/>
          </a:p>
          <a:p>
            <a:r>
              <a:rPr lang="en-US" sz="1400" b="1" dirty="0" smtClean="0"/>
              <a:t>Special Thanks to:</a:t>
            </a:r>
          </a:p>
          <a:p>
            <a:r>
              <a:rPr lang="en-US" sz="1400" dirty="0" smtClean="0"/>
              <a:t>Bangor Team</a:t>
            </a:r>
          </a:p>
          <a:p>
            <a:r>
              <a:rPr lang="en-US" sz="1400" dirty="0" smtClean="0"/>
              <a:t>Donna Gartland</a:t>
            </a:r>
          </a:p>
          <a:p>
            <a:endParaRPr lang="en-US" sz="1400" dirty="0" smtClean="0"/>
          </a:p>
        </p:txBody>
      </p:sp>
      <p:sp>
        <p:nvSpPr>
          <p:cNvPr id="7" name="Slide Number Placeholder 6"/>
          <p:cNvSpPr>
            <a:spLocks noGrp="1"/>
          </p:cNvSpPr>
          <p:nvPr>
            <p:ph type="sldNum" sz="quarter" idx="11"/>
          </p:nvPr>
        </p:nvSpPr>
        <p:spPr/>
        <p:txBody>
          <a:bodyPr/>
          <a:lstStyle/>
          <a:p>
            <a:fld id="{0B1CE194-0B0C-4E89-9098-B9F8BE2830FE}" type="slidenum">
              <a:rPr lang="en-US" smtClean="0"/>
              <a:pPr/>
              <a:t>2</a:t>
            </a:fld>
            <a:endParaRPr lang="en-US"/>
          </a:p>
        </p:txBody>
      </p:sp>
      <p:pic>
        <p:nvPicPr>
          <p:cNvPr id="1033" name="Picture 9" descr="http://compass/~/media/Images/Global/Profile%20Image/Li/lindat/Linda.gif?mh=217&amp;mw=289"/>
          <p:cNvPicPr>
            <a:picLocks noChangeAspect="1" noChangeArrowheads="1"/>
          </p:cNvPicPr>
          <p:nvPr/>
        </p:nvPicPr>
        <p:blipFill>
          <a:blip r:embed="rId2"/>
          <a:srcRect l="6710" r="12057" b="12508"/>
          <a:stretch>
            <a:fillRect/>
          </a:stretch>
        </p:blipFill>
        <p:spPr bwMode="auto">
          <a:xfrm>
            <a:off x="5575300" y="3502250"/>
            <a:ext cx="773742" cy="833365"/>
          </a:xfrm>
          <a:prstGeom prst="rect">
            <a:avLst/>
          </a:prstGeom>
          <a:noFill/>
        </p:spPr>
      </p:pic>
      <p:pic>
        <p:nvPicPr>
          <p:cNvPr id="1035" name="Picture 11" descr="http://compass/~/media/Images/Global/Profile%20Image/Ch/charlesb/Charles.gif?mh=217&amp;mw=289"/>
          <p:cNvPicPr>
            <a:picLocks noChangeAspect="1" noChangeArrowheads="1"/>
          </p:cNvPicPr>
          <p:nvPr/>
        </p:nvPicPr>
        <p:blipFill>
          <a:blip r:embed="rId3"/>
          <a:srcRect/>
          <a:stretch>
            <a:fillRect/>
          </a:stretch>
        </p:blipFill>
        <p:spPr bwMode="auto">
          <a:xfrm>
            <a:off x="5874654" y="2004996"/>
            <a:ext cx="781050" cy="781050"/>
          </a:xfrm>
          <a:prstGeom prst="rect">
            <a:avLst/>
          </a:prstGeom>
          <a:noFill/>
        </p:spPr>
      </p:pic>
      <p:pic>
        <p:nvPicPr>
          <p:cNvPr id="1037" name="Picture 13" descr="http://compass/~/media/Images/Global/Profile%20Image/Da/davidha/David.gif?mh=217&amp;mw=289"/>
          <p:cNvPicPr>
            <a:picLocks noChangeAspect="1" noChangeArrowheads="1"/>
          </p:cNvPicPr>
          <p:nvPr/>
        </p:nvPicPr>
        <p:blipFill>
          <a:blip r:embed="rId4"/>
          <a:srcRect/>
          <a:stretch>
            <a:fillRect/>
          </a:stretch>
        </p:blipFill>
        <p:spPr bwMode="auto">
          <a:xfrm>
            <a:off x="7391342" y="1966547"/>
            <a:ext cx="768608" cy="768608"/>
          </a:xfrm>
          <a:prstGeom prst="rect">
            <a:avLst/>
          </a:prstGeom>
          <a:noFill/>
        </p:spPr>
      </p:pic>
      <p:pic>
        <p:nvPicPr>
          <p:cNvPr id="1039" name="Picture 15" descr="http://compass/~/media/Images/Global/Profile%20Image/Li/lindamu/Linda.gif?mh=217&amp;mw=289"/>
          <p:cNvPicPr>
            <a:picLocks noChangeAspect="1" noChangeArrowheads="1"/>
          </p:cNvPicPr>
          <p:nvPr/>
        </p:nvPicPr>
        <p:blipFill>
          <a:blip r:embed="rId5"/>
          <a:srcRect/>
          <a:stretch>
            <a:fillRect/>
          </a:stretch>
        </p:blipFill>
        <p:spPr bwMode="auto">
          <a:xfrm>
            <a:off x="5282381" y="2668762"/>
            <a:ext cx="833488" cy="833488"/>
          </a:xfrm>
          <a:prstGeom prst="rect">
            <a:avLst/>
          </a:prstGeom>
          <a:noFill/>
        </p:spPr>
      </p:pic>
      <p:pic>
        <p:nvPicPr>
          <p:cNvPr id="1041" name="Picture 17" descr="http://compass/~/media/Images/Global/Profile%20Image/Mo/mollyst/Molly.gif?mh=217&amp;mw=289"/>
          <p:cNvPicPr>
            <a:picLocks noChangeAspect="1" noChangeArrowheads="1"/>
          </p:cNvPicPr>
          <p:nvPr/>
        </p:nvPicPr>
        <p:blipFill>
          <a:blip r:embed="rId6"/>
          <a:srcRect/>
          <a:stretch>
            <a:fillRect/>
          </a:stretch>
        </p:blipFill>
        <p:spPr bwMode="auto">
          <a:xfrm>
            <a:off x="7882213" y="3489732"/>
            <a:ext cx="804587" cy="804587"/>
          </a:xfrm>
          <a:prstGeom prst="rect">
            <a:avLst/>
          </a:prstGeom>
          <a:noFill/>
        </p:spPr>
      </p:pic>
      <p:pic>
        <p:nvPicPr>
          <p:cNvPr id="1043" name="Picture 19" descr="http://compass/~/media/Images/Global/Profile%20Image/El/ellenp/Pic1.JPG?mh=217&amp;mw=289"/>
          <p:cNvPicPr>
            <a:picLocks noChangeAspect="1" noChangeArrowheads="1"/>
          </p:cNvPicPr>
          <p:nvPr/>
        </p:nvPicPr>
        <p:blipFill>
          <a:blip r:embed="rId7"/>
          <a:srcRect l="14936" r="15610"/>
          <a:stretch>
            <a:fillRect/>
          </a:stretch>
        </p:blipFill>
        <p:spPr bwMode="auto">
          <a:xfrm>
            <a:off x="8159950" y="2668762"/>
            <a:ext cx="794570" cy="916059"/>
          </a:xfrm>
          <a:prstGeom prst="rect">
            <a:avLst/>
          </a:prstGeom>
          <a:noFill/>
        </p:spPr>
      </p:pic>
      <p:pic>
        <p:nvPicPr>
          <p:cNvPr id="1027" name="Picture 3" descr="C:\Documents and Settings\terry.baldwin\Local Settings\Temporary Internet Files\Content.IE5\L1Z0BX2G\MP900406810[1].jpg"/>
          <p:cNvPicPr>
            <a:picLocks noChangeAspect="1" noChangeArrowheads="1"/>
          </p:cNvPicPr>
          <p:nvPr/>
        </p:nvPicPr>
        <p:blipFill>
          <a:blip r:embed="rId8"/>
          <a:srcRect/>
          <a:stretch>
            <a:fillRect/>
          </a:stretch>
        </p:blipFill>
        <p:spPr bwMode="auto">
          <a:xfrm>
            <a:off x="6299726" y="2789286"/>
            <a:ext cx="1860224" cy="1425928"/>
          </a:xfrm>
          <a:prstGeom prst="ellipse">
            <a:avLst/>
          </a:prstGeom>
          <a:noFill/>
          <a:ln>
            <a:noFill/>
          </a:ln>
        </p:spPr>
      </p:pic>
      <p:pic>
        <p:nvPicPr>
          <p:cNvPr id="1048" name="Picture 24"/>
          <p:cNvPicPr>
            <a:picLocks noChangeAspect="1" noChangeArrowheads="1"/>
          </p:cNvPicPr>
          <p:nvPr/>
        </p:nvPicPr>
        <p:blipFill>
          <a:blip r:embed="rId9"/>
          <a:srcRect l="23664" t="21745" r="33071" b="19931"/>
          <a:stretch>
            <a:fillRect/>
          </a:stretch>
        </p:blipFill>
        <p:spPr bwMode="auto">
          <a:xfrm>
            <a:off x="5093378" y="4763680"/>
            <a:ext cx="1275019" cy="1074261"/>
          </a:xfrm>
          <a:prstGeom prst="rect">
            <a:avLst/>
          </a:prstGeom>
          <a:noFill/>
          <a:ln w="9525">
            <a:noFill/>
            <a:miter lim="800000"/>
            <a:headEnd/>
            <a:tailEnd/>
          </a:ln>
        </p:spPr>
      </p:pic>
      <p:pic>
        <p:nvPicPr>
          <p:cNvPr id="1050" name="Picture 26"/>
          <p:cNvPicPr>
            <a:picLocks noChangeAspect="1" noChangeArrowheads="1"/>
          </p:cNvPicPr>
          <p:nvPr/>
        </p:nvPicPr>
        <p:blipFill>
          <a:blip r:embed="rId10"/>
          <a:srcRect l="32468" t="13690" r="56986" b="70017"/>
          <a:stretch>
            <a:fillRect/>
          </a:stretch>
        </p:blipFill>
        <p:spPr bwMode="auto">
          <a:xfrm>
            <a:off x="6655704" y="4598878"/>
            <a:ext cx="1053196" cy="1016918"/>
          </a:xfrm>
          <a:prstGeom prst="rect">
            <a:avLst/>
          </a:prstGeom>
          <a:noFill/>
          <a:ln w="9525">
            <a:noFill/>
            <a:miter lim="800000"/>
            <a:headEnd/>
            <a:tailEnd/>
          </a:ln>
        </p:spPr>
      </p:pic>
      <p:pic>
        <p:nvPicPr>
          <p:cNvPr id="1029" name="Picture 5" descr="http://compass/~/media/Images/Global/Profile%20Image/Ji/jill%20devereux/July2012LittleGasparilla135a.jpg?mh=217&amp;mw=289"/>
          <p:cNvPicPr>
            <a:picLocks noChangeAspect="1" noChangeArrowheads="1"/>
          </p:cNvPicPr>
          <p:nvPr/>
        </p:nvPicPr>
        <p:blipFill>
          <a:blip r:embed="rId11"/>
          <a:srcRect/>
          <a:stretch>
            <a:fillRect/>
          </a:stretch>
        </p:blipFill>
        <p:spPr bwMode="auto">
          <a:xfrm>
            <a:off x="6275341" y="4161083"/>
            <a:ext cx="667669" cy="1006140"/>
          </a:xfrm>
          <a:prstGeom prst="rect">
            <a:avLst/>
          </a:prstGeom>
          <a:noFill/>
        </p:spPr>
      </p:pic>
      <p:pic>
        <p:nvPicPr>
          <p:cNvPr id="17" name="Picture 16" descr="IMG_2951.jpg"/>
          <p:cNvPicPr>
            <a:picLocks noChangeAspect="1"/>
          </p:cNvPicPr>
          <p:nvPr/>
        </p:nvPicPr>
        <p:blipFill>
          <a:blip r:embed="rId12"/>
          <a:srcRect l="19806" t="33092" r="72833" b="53805"/>
          <a:stretch>
            <a:fillRect/>
          </a:stretch>
        </p:blipFill>
        <p:spPr>
          <a:xfrm>
            <a:off x="7573355" y="4215213"/>
            <a:ext cx="768388" cy="1077123"/>
          </a:xfrm>
          <a:prstGeom prst="rect">
            <a:avLst/>
          </a:prstGeom>
          <a:ln w="28575" cap="flat" cmpd="sng" algn="ctr">
            <a:noFill/>
            <a:prstDash val="solid"/>
            <a:round/>
            <a:headEnd type="none" w="med" len="med"/>
            <a:tailEnd type="none" w="med" len="med"/>
          </a:ln>
        </p:spPr>
      </p:pic>
      <p:pic>
        <p:nvPicPr>
          <p:cNvPr id="1031" name="Picture 7" descr="http://compass/~/media/Images/Global/Profile%20Image/Al/alainm/Alain.gif?mh=217&amp;mw=289"/>
          <p:cNvPicPr>
            <a:picLocks noChangeAspect="1" noChangeArrowheads="1"/>
          </p:cNvPicPr>
          <p:nvPr/>
        </p:nvPicPr>
        <p:blipFill>
          <a:blip r:embed="rId13"/>
          <a:srcRect/>
          <a:stretch>
            <a:fillRect/>
          </a:stretch>
        </p:blipFill>
        <p:spPr bwMode="auto">
          <a:xfrm>
            <a:off x="6573140" y="1656947"/>
            <a:ext cx="818202" cy="8182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95783" cy="1143000"/>
          </a:xfrm>
        </p:spPr>
        <p:txBody>
          <a:bodyPr/>
          <a:lstStyle/>
          <a:p>
            <a:r>
              <a:rPr lang="en-US" dirty="0" smtClean="0"/>
              <a:t>Quality:</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20</a:t>
            </a:fld>
            <a:endParaRPr lang="en-US"/>
          </a:p>
        </p:txBody>
      </p:sp>
      <p:sp>
        <p:nvSpPr>
          <p:cNvPr id="7" name="TextBox 6"/>
          <p:cNvSpPr txBox="1"/>
          <p:nvPr/>
        </p:nvSpPr>
        <p:spPr>
          <a:xfrm>
            <a:off x="385446" y="4073781"/>
            <a:ext cx="8674100" cy="2462212"/>
          </a:xfrm>
          <a:prstGeom prst="rect">
            <a:avLst/>
          </a:prstGeom>
          <a:solidFill>
            <a:srgbClr val="FFFF00"/>
          </a:solidFill>
          <a:ln>
            <a:solidFill>
              <a:schemeClr val="tx1"/>
            </a:solidFill>
          </a:ln>
        </p:spPr>
        <p:txBody>
          <a:bodyPr wrap="square" rtlCol="0">
            <a:spAutoFit/>
          </a:bodyPr>
          <a:lstStyle/>
          <a:p>
            <a:r>
              <a:rPr lang="en-US" sz="1600" i="1" dirty="0"/>
              <a:t>Question: Did the patients (in </a:t>
            </a:r>
            <a:r>
              <a:rPr lang="en-US" sz="1600" i="1" dirty="0" smtClean="0"/>
              <a:t>poor control</a:t>
            </a:r>
            <a:r>
              <a:rPr lang="en-US" sz="1600" i="1" dirty="0"/>
              <a:t>) in the CCV model show improvement to NCQA core quality measures?</a:t>
            </a:r>
          </a:p>
          <a:p>
            <a:pPr marL="285750" indent="-285750">
              <a:buFont typeface="+mj-lt"/>
              <a:buAutoNum type="romanUcPeriod"/>
            </a:pPr>
            <a:r>
              <a:rPr lang="en-US" sz="1600" dirty="0" smtClean="0"/>
              <a:t>Of 21 </a:t>
            </a:r>
            <a:r>
              <a:rPr lang="en-US" sz="1600" dirty="0"/>
              <a:t>patients in </a:t>
            </a:r>
            <a:r>
              <a:rPr lang="en-US" sz="1600" dirty="0" smtClean="0"/>
              <a:t>‘good’ </a:t>
            </a:r>
            <a:r>
              <a:rPr lang="en-US" sz="1600" dirty="0"/>
              <a:t>control</a:t>
            </a:r>
          </a:p>
          <a:p>
            <a:pPr marL="628650" lvl="1" indent="-171450">
              <a:buFont typeface="Arial"/>
              <a:buChar char="•"/>
            </a:pPr>
            <a:r>
              <a:rPr lang="en-US" sz="1600" dirty="0" smtClean="0"/>
              <a:t>12 </a:t>
            </a:r>
            <a:r>
              <a:rPr lang="en-US" sz="1600" dirty="0"/>
              <a:t>were in the Collaborative care model</a:t>
            </a:r>
          </a:p>
          <a:p>
            <a:pPr marL="628650" lvl="1" indent="-171450">
              <a:buFont typeface="Arial"/>
              <a:buChar char="•"/>
            </a:pPr>
            <a:r>
              <a:rPr lang="en-US" sz="1600" dirty="0"/>
              <a:t>9</a:t>
            </a:r>
            <a:r>
              <a:rPr lang="en-US" sz="1600" dirty="0" smtClean="0"/>
              <a:t> </a:t>
            </a:r>
            <a:r>
              <a:rPr lang="en-US" sz="1600" dirty="0"/>
              <a:t>were under the Traditional care </a:t>
            </a:r>
            <a:r>
              <a:rPr lang="en-US" sz="1600" dirty="0" smtClean="0"/>
              <a:t>model</a:t>
            </a:r>
          </a:p>
          <a:p>
            <a:pPr marL="628650" lvl="1" indent="-171450">
              <a:buFont typeface="Arial"/>
              <a:buChar char="•"/>
            </a:pPr>
            <a:endParaRPr lang="en-US" sz="500" dirty="0"/>
          </a:p>
          <a:p>
            <a:pPr marL="285750" indent="-285750">
              <a:buFont typeface="+mj-lt"/>
              <a:buAutoNum type="romanUcPeriod"/>
            </a:pPr>
            <a:r>
              <a:rPr lang="en-US" sz="1600" dirty="0"/>
              <a:t>In </a:t>
            </a:r>
            <a:r>
              <a:rPr lang="en-US" sz="1600" dirty="0" smtClean="0"/>
              <a:t>4 out of 5 categories </a:t>
            </a:r>
            <a:r>
              <a:rPr lang="en-US" sz="1600" dirty="0"/>
              <a:t>(A1c, LDL, BP, LDL @ target, BP @ target), the Collaborative care model </a:t>
            </a:r>
            <a:r>
              <a:rPr lang="en-US" sz="1600" dirty="0" smtClean="0"/>
              <a:t>outperformed </a:t>
            </a:r>
            <a:r>
              <a:rPr lang="en-US" sz="1600" dirty="0"/>
              <a:t>the traditional care model </a:t>
            </a:r>
            <a:r>
              <a:rPr lang="en-US" sz="1600" dirty="0" smtClean="0"/>
              <a:t>by between 5.1%</a:t>
            </a:r>
            <a:r>
              <a:rPr lang="en-US" sz="1600" dirty="0" smtClean="0">
                <a:sym typeface="Wingdings"/>
              </a:rPr>
              <a:t> &amp; 380%</a:t>
            </a:r>
          </a:p>
          <a:p>
            <a:pPr marL="285750" indent="-285750">
              <a:buFont typeface="+mj-lt"/>
              <a:buAutoNum type="romanUcPeriod"/>
            </a:pPr>
            <a:endParaRPr lang="en-US" sz="500" dirty="0" smtClean="0">
              <a:sym typeface="Wingdings"/>
            </a:endParaRPr>
          </a:p>
          <a:p>
            <a:pPr marL="285750" indent="-285750">
              <a:buFont typeface="+mj-lt"/>
              <a:buAutoNum type="romanUcPeriod"/>
            </a:pPr>
            <a:r>
              <a:rPr lang="en-US" sz="1600" dirty="0" smtClean="0">
                <a:sym typeface="Wingdings"/>
              </a:rPr>
              <a:t>  </a:t>
            </a:r>
            <a:r>
              <a:rPr lang="en-US" sz="1600" i="1" dirty="0" smtClean="0">
                <a:solidFill>
                  <a:srgbClr val="FF0000"/>
                </a:solidFill>
                <a:sym typeface="Wingdings"/>
              </a:rPr>
              <a:t>9 of the 12 patients in Collaborative Care had multiple co-morbidities (83%)</a:t>
            </a:r>
          </a:p>
          <a:p>
            <a:pPr marL="285750" indent="-285750">
              <a:buFont typeface="+mj-lt"/>
              <a:buAutoNum type="romanUcPeriod"/>
            </a:pPr>
            <a:r>
              <a:rPr lang="en-US" sz="1600" dirty="0" smtClean="0">
                <a:sym typeface="Wingdings"/>
              </a:rPr>
              <a:t>  </a:t>
            </a:r>
            <a:r>
              <a:rPr lang="en-US" sz="1600" i="1" dirty="0" smtClean="0">
                <a:solidFill>
                  <a:srgbClr val="FF0000"/>
                </a:solidFill>
                <a:sym typeface="Wingdings"/>
              </a:rPr>
              <a:t>6 of </a:t>
            </a:r>
            <a:r>
              <a:rPr lang="en-US" sz="1600" i="1" dirty="0">
                <a:solidFill>
                  <a:srgbClr val="FF0000"/>
                </a:solidFill>
                <a:sym typeface="Wingdings"/>
              </a:rPr>
              <a:t>the 9</a:t>
            </a:r>
            <a:r>
              <a:rPr lang="en-US" sz="1600" i="1" dirty="0" smtClean="0">
                <a:solidFill>
                  <a:srgbClr val="FF0000"/>
                </a:solidFill>
                <a:sym typeface="Wingdings"/>
              </a:rPr>
              <a:t> </a:t>
            </a:r>
            <a:r>
              <a:rPr lang="en-US" sz="1600" i="1" dirty="0">
                <a:solidFill>
                  <a:srgbClr val="FF0000"/>
                </a:solidFill>
                <a:sym typeface="Wingdings"/>
              </a:rPr>
              <a:t>patients in </a:t>
            </a:r>
            <a:r>
              <a:rPr lang="en-US" sz="1600" i="1" dirty="0" smtClean="0">
                <a:solidFill>
                  <a:srgbClr val="FF0000"/>
                </a:solidFill>
                <a:sym typeface="Wingdings"/>
              </a:rPr>
              <a:t>Traditional Care had </a:t>
            </a:r>
            <a:r>
              <a:rPr lang="en-US" sz="1600" i="1" dirty="0">
                <a:solidFill>
                  <a:srgbClr val="FF0000"/>
                </a:solidFill>
                <a:sym typeface="Wingdings"/>
              </a:rPr>
              <a:t>multiple co-</a:t>
            </a:r>
            <a:r>
              <a:rPr lang="en-US" sz="1600" i="1" dirty="0" smtClean="0">
                <a:solidFill>
                  <a:srgbClr val="FF0000"/>
                </a:solidFill>
                <a:sym typeface="Wingdings"/>
              </a:rPr>
              <a:t>morbidities (67%)</a:t>
            </a:r>
            <a:endParaRPr lang="en-US" sz="1600" i="1" dirty="0">
              <a:solidFill>
                <a:srgbClr val="FF0000"/>
              </a:solidFill>
            </a:endParaRPr>
          </a:p>
        </p:txBody>
      </p:sp>
      <p:sp>
        <p:nvSpPr>
          <p:cNvPr id="15" name="Right Arrow 14"/>
          <p:cNvSpPr>
            <a:spLocks noChangeArrowheads="1"/>
          </p:cNvSpPr>
          <p:nvPr/>
        </p:nvSpPr>
        <p:spPr bwMode="auto">
          <a:xfrm rot="962847">
            <a:off x="39082" y="4039699"/>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grpSp>
        <p:nvGrpSpPr>
          <p:cNvPr id="18" name="Group 17"/>
          <p:cNvGrpSpPr/>
          <p:nvPr/>
        </p:nvGrpSpPr>
        <p:grpSpPr>
          <a:xfrm>
            <a:off x="555820" y="1258784"/>
            <a:ext cx="8046553" cy="2722924"/>
            <a:chOff x="167354" y="1258784"/>
            <a:chExt cx="8046553" cy="2722924"/>
          </a:xfrm>
        </p:grpSpPr>
        <p:pic>
          <p:nvPicPr>
            <p:cNvPr id="3074" name="Picture 2"/>
            <p:cNvPicPr>
              <a:picLocks noChangeAspect="1" noChangeArrowheads="1"/>
            </p:cNvPicPr>
            <p:nvPr/>
          </p:nvPicPr>
          <p:blipFill>
            <a:blip r:embed="rId2" cstate="print"/>
            <a:srcRect/>
            <a:stretch>
              <a:fillRect/>
            </a:stretch>
          </p:blipFill>
          <p:spPr bwMode="auto">
            <a:xfrm>
              <a:off x="1516234" y="1258784"/>
              <a:ext cx="6697673" cy="2722924"/>
            </a:xfrm>
            <a:prstGeom prst="rect">
              <a:avLst/>
            </a:prstGeom>
            <a:noFill/>
            <a:ln w="9525">
              <a:solidFill>
                <a:schemeClr val="tx1"/>
              </a:solidFill>
              <a:miter lim="800000"/>
              <a:headEnd/>
              <a:tailEnd/>
            </a:ln>
          </p:spPr>
        </p:pic>
        <p:sp>
          <p:nvSpPr>
            <p:cNvPr id="8" name="Rounded Rectangle 7"/>
            <p:cNvSpPr/>
            <p:nvPr/>
          </p:nvSpPr>
          <p:spPr>
            <a:xfrm>
              <a:off x="2330766" y="2315197"/>
              <a:ext cx="3888402" cy="299648"/>
            </a:xfrm>
            <a:prstGeom prst="roundRect">
              <a:avLst/>
            </a:prstGeom>
            <a:solidFill>
              <a:srgbClr val="008000">
                <a:alpha val="33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316654" y="2932651"/>
              <a:ext cx="4023381" cy="299648"/>
            </a:xfrm>
            <a:prstGeom prst="roundRect">
              <a:avLst/>
            </a:prstGeom>
            <a:solidFill>
              <a:srgbClr val="FF0000">
                <a:alpha val="33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rved Right Arrow 9"/>
            <p:cNvSpPr/>
            <p:nvPr/>
          </p:nvSpPr>
          <p:spPr>
            <a:xfrm>
              <a:off x="2172668" y="2457571"/>
              <a:ext cx="256874" cy="703318"/>
            </a:xfrm>
            <a:prstGeom prst="curved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6492439" y="2932651"/>
              <a:ext cx="891819" cy="297072"/>
            </a:xfrm>
            <a:prstGeom prst="roundRect">
              <a:avLst/>
            </a:prstGeom>
            <a:solidFill>
              <a:srgbClr val="008000">
                <a:alpha val="33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6506550" y="2317773"/>
              <a:ext cx="891819" cy="297072"/>
            </a:xfrm>
            <a:prstGeom prst="roundRect">
              <a:avLst/>
            </a:prstGeom>
            <a:solidFill>
              <a:srgbClr val="FF0000">
                <a:alpha val="33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99884" y="1258784"/>
              <a:ext cx="278713" cy="27229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98833" y="3010675"/>
              <a:ext cx="1384351" cy="246221"/>
            </a:xfrm>
            <a:prstGeom prst="rect">
              <a:avLst/>
            </a:prstGeom>
            <a:solidFill>
              <a:srgbClr val="FFFFFF"/>
            </a:solidFill>
            <a:ln>
              <a:noFill/>
            </a:ln>
          </p:spPr>
          <p:txBody>
            <a:bodyPr wrap="none" rtlCol="0">
              <a:spAutoFit/>
            </a:bodyPr>
            <a:lstStyle/>
            <a:p>
              <a:r>
                <a:rPr lang="en-US" sz="1000" dirty="0" smtClean="0"/>
                <a:t>Traditional care visits</a:t>
              </a:r>
              <a:endParaRPr lang="en-US" sz="1000" dirty="0"/>
            </a:p>
          </p:txBody>
        </p:sp>
        <p:sp>
          <p:nvSpPr>
            <p:cNvPr id="17" name="TextBox 16"/>
            <p:cNvSpPr txBox="1"/>
            <p:nvPr/>
          </p:nvSpPr>
          <p:spPr>
            <a:xfrm>
              <a:off x="167354" y="2311438"/>
              <a:ext cx="1538828" cy="246221"/>
            </a:xfrm>
            <a:prstGeom prst="rect">
              <a:avLst/>
            </a:prstGeom>
            <a:solidFill>
              <a:srgbClr val="FFFFFF"/>
            </a:solidFill>
            <a:ln>
              <a:noFill/>
            </a:ln>
          </p:spPr>
          <p:txBody>
            <a:bodyPr wrap="none" rtlCol="0">
              <a:spAutoFit/>
            </a:bodyPr>
            <a:lstStyle/>
            <a:p>
              <a:r>
                <a:rPr lang="en-US" sz="1000" dirty="0" smtClean="0"/>
                <a:t>Collaborative care visits</a:t>
              </a:r>
              <a:endParaRPr lang="en-US" sz="1000" dirty="0"/>
            </a:p>
          </p:txBody>
        </p:sp>
        <p:sp>
          <p:nvSpPr>
            <p:cNvPr id="3" name="Rectangle 2"/>
            <p:cNvSpPr/>
            <p:nvPr/>
          </p:nvSpPr>
          <p:spPr>
            <a:xfrm>
              <a:off x="167354" y="1258784"/>
              <a:ext cx="8046553" cy="27229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17085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95783" cy="1143000"/>
          </a:xfrm>
        </p:spPr>
        <p:txBody>
          <a:bodyPr/>
          <a:lstStyle/>
          <a:p>
            <a:r>
              <a:rPr lang="en-US" dirty="0" smtClean="0"/>
              <a:t>Med Expense:</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21</a:t>
            </a:fld>
            <a:endParaRPr lang="en-US" dirty="0"/>
          </a:p>
        </p:txBody>
      </p:sp>
      <p:pic>
        <p:nvPicPr>
          <p:cNvPr id="8"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a:ext>
            </a:extLst>
          </a:blip>
          <a:srcRect/>
          <a:stretch/>
        </p:blipFill>
        <p:spPr bwMode="auto">
          <a:xfrm>
            <a:off x="295801" y="1214549"/>
            <a:ext cx="5830082" cy="4653513"/>
          </a:xfrm>
          <a:prstGeom prst="rect">
            <a:avLst/>
          </a:prstGeom>
          <a:noFill/>
          <a:ln w="9525">
            <a:solidFill>
              <a:schemeClr val="tx1"/>
            </a:solidFill>
            <a:miter lim="800000"/>
            <a:headEnd/>
            <a:tailEnd/>
          </a:ln>
        </p:spPr>
      </p:pic>
      <p:sp>
        <p:nvSpPr>
          <p:cNvPr id="7" name="TextBox 6"/>
          <p:cNvSpPr txBox="1"/>
          <p:nvPr/>
        </p:nvSpPr>
        <p:spPr>
          <a:xfrm>
            <a:off x="5590242" y="1214549"/>
            <a:ext cx="3349776" cy="3339376"/>
          </a:xfrm>
          <a:prstGeom prst="rect">
            <a:avLst/>
          </a:prstGeom>
          <a:solidFill>
            <a:srgbClr val="FFFF00"/>
          </a:solidFill>
          <a:ln>
            <a:solidFill>
              <a:schemeClr val="tx1"/>
            </a:solidFill>
          </a:ln>
        </p:spPr>
        <p:txBody>
          <a:bodyPr wrap="square" rtlCol="0">
            <a:spAutoFit/>
          </a:bodyPr>
          <a:lstStyle/>
          <a:p>
            <a:r>
              <a:rPr lang="en-US" sz="1600" i="1" dirty="0" smtClean="0"/>
              <a:t>Question: Does the CCV model result in lower Medical Expense?</a:t>
            </a:r>
          </a:p>
          <a:p>
            <a:endParaRPr lang="en-US" sz="500" i="1" dirty="0" smtClean="0"/>
          </a:p>
          <a:p>
            <a:r>
              <a:rPr lang="en-US" sz="1600" dirty="0" smtClean="0"/>
              <a:t>Bangor </a:t>
            </a:r>
          </a:p>
          <a:p>
            <a:pPr marL="285750" indent="-285750">
              <a:buFont typeface="+mj-lt"/>
              <a:buAutoNum type="romanUcPeriod"/>
            </a:pPr>
            <a:r>
              <a:rPr lang="en-US" sz="1600" dirty="0" smtClean="0"/>
              <a:t>Total FFS </a:t>
            </a:r>
            <a:r>
              <a:rPr lang="en-US" sz="1600" dirty="0" err="1" smtClean="0"/>
              <a:t>pmpm</a:t>
            </a:r>
            <a:r>
              <a:rPr lang="en-US" sz="1600" dirty="0" smtClean="0"/>
              <a:t>         </a:t>
            </a:r>
            <a:r>
              <a:rPr lang="en-US" sz="1400" b="1" dirty="0" smtClean="0">
                <a:solidFill>
                  <a:schemeClr val="accent3">
                    <a:lumMod val="50000"/>
                  </a:schemeClr>
                </a:solidFill>
              </a:rPr>
              <a:t>(23.0%)</a:t>
            </a:r>
          </a:p>
          <a:p>
            <a:pPr marL="742950" lvl="1" indent="-285750">
              <a:buFont typeface="Arial"/>
              <a:buChar char="•"/>
            </a:pPr>
            <a:r>
              <a:rPr lang="en-US" sz="1400" dirty="0" smtClean="0"/>
              <a:t>Bangor </a:t>
            </a:r>
            <a:r>
              <a:rPr lang="en-US" sz="1400" dirty="0" err="1" smtClean="0"/>
              <a:t>pmpm</a:t>
            </a:r>
            <a:r>
              <a:rPr lang="en-US" sz="1400" dirty="0" smtClean="0"/>
              <a:t>	$381.44</a:t>
            </a:r>
          </a:p>
          <a:p>
            <a:pPr marL="742950" lvl="1" indent="-285750">
              <a:buFont typeface="Arial"/>
              <a:buChar char="•"/>
            </a:pPr>
            <a:r>
              <a:rPr lang="en-US" sz="1400" dirty="0" smtClean="0"/>
              <a:t>MPHC </a:t>
            </a:r>
            <a:r>
              <a:rPr lang="en-US" sz="1400" dirty="0" err="1" smtClean="0"/>
              <a:t>pmpm</a:t>
            </a:r>
            <a:r>
              <a:rPr lang="en-US" sz="1400" dirty="0" smtClean="0"/>
              <a:t>  	$495.23</a:t>
            </a:r>
          </a:p>
          <a:p>
            <a:pPr marL="742950" lvl="1" indent="-285750">
              <a:buFont typeface="Arial"/>
              <a:buChar char="•"/>
            </a:pPr>
            <a:endParaRPr lang="en-US" sz="500" dirty="0" smtClean="0"/>
          </a:p>
          <a:p>
            <a:pPr marL="285750" indent="-285750">
              <a:buFont typeface="+mj-lt"/>
              <a:buAutoNum type="romanUcPeriod"/>
            </a:pPr>
            <a:r>
              <a:rPr lang="en-US" sz="1600" dirty="0" smtClean="0"/>
              <a:t>ER </a:t>
            </a:r>
            <a:r>
              <a:rPr lang="en-US" sz="1600" dirty="0" err="1" smtClean="0"/>
              <a:t>pmpm</a:t>
            </a:r>
            <a:r>
              <a:rPr lang="en-US" sz="1600" dirty="0" smtClean="0"/>
              <a:t>			</a:t>
            </a:r>
            <a:r>
              <a:rPr lang="en-US" sz="1400" b="1" dirty="0" smtClean="0">
                <a:solidFill>
                  <a:schemeClr val="accent3">
                    <a:lumMod val="50000"/>
                  </a:schemeClr>
                </a:solidFill>
              </a:rPr>
              <a:t>(28.4%)</a:t>
            </a:r>
            <a:endParaRPr lang="en-US" sz="1600" b="1" dirty="0" smtClean="0">
              <a:solidFill>
                <a:schemeClr val="accent3">
                  <a:lumMod val="50000"/>
                </a:schemeClr>
              </a:solidFill>
            </a:endParaRPr>
          </a:p>
          <a:p>
            <a:pPr marL="742950" lvl="1" indent="-285750">
              <a:buFont typeface="Arial"/>
              <a:buChar char="•"/>
            </a:pPr>
            <a:r>
              <a:rPr lang="en-US" sz="1400" dirty="0" smtClean="0"/>
              <a:t>Bangor </a:t>
            </a:r>
            <a:r>
              <a:rPr lang="en-US" sz="1400" dirty="0" err="1" smtClean="0"/>
              <a:t>pmpm</a:t>
            </a:r>
            <a:r>
              <a:rPr lang="en-US" sz="1400" dirty="0" smtClean="0"/>
              <a:t>	</a:t>
            </a:r>
            <a:r>
              <a:rPr lang="en-US" sz="1400" dirty="0" smtClean="0">
                <a:solidFill>
                  <a:srgbClr val="000000"/>
                </a:solidFill>
              </a:rPr>
              <a:t>$5.81</a:t>
            </a:r>
          </a:p>
          <a:p>
            <a:pPr marL="742950" lvl="1" indent="-285750">
              <a:buFont typeface="Arial"/>
              <a:buChar char="•"/>
            </a:pPr>
            <a:r>
              <a:rPr lang="en-US" sz="1400" dirty="0" smtClean="0">
                <a:solidFill>
                  <a:srgbClr val="000000"/>
                </a:solidFill>
              </a:rPr>
              <a:t>MPHC </a:t>
            </a:r>
            <a:r>
              <a:rPr lang="en-US" sz="1400" dirty="0" err="1" smtClean="0">
                <a:solidFill>
                  <a:srgbClr val="000000"/>
                </a:solidFill>
              </a:rPr>
              <a:t>pmpm</a:t>
            </a:r>
            <a:r>
              <a:rPr lang="en-US" sz="1400" dirty="0" smtClean="0">
                <a:solidFill>
                  <a:srgbClr val="000000"/>
                </a:solidFill>
              </a:rPr>
              <a:t>		$8.12</a:t>
            </a:r>
          </a:p>
          <a:p>
            <a:pPr marL="742950" lvl="1" indent="-285750">
              <a:buFont typeface="Arial"/>
              <a:buChar char="•"/>
            </a:pPr>
            <a:endParaRPr lang="en-US" sz="500" dirty="0" smtClean="0">
              <a:solidFill>
                <a:srgbClr val="000000"/>
              </a:solidFill>
            </a:endParaRPr>
          </a:p>
          <a:p>
            <a:pPr marL="400050" indent="-400050">
              <a:buFont typeface="+mj-lt"/>
              <a:buAutoNum type="romanUcPeriod"/>
            </a:pPr>
            <a:r>
              <a:rPr lang="en-US" sz="1400" dirty="0" smtClean="0">
                <a:solidFill>
                  <a:srgbClr val="000000"/>
                </a:solidFill>
              </a:rPr>
              <a:t>Facility Inpatient 		</a:t>
            </a:r>
            <a:r>
              <a:rPr lang="en-US" sz="1400" b="1" dirty="0" smtClean="0">
                <a:solidFill>
                  <a:schemeClr val="accent3">
                    <a:lumMod val="50000"/>
                  </a:schemeClr>
                </a:solidFill>
              </a:rPr>
              <a:t>(21%)</a:t>
            </a:r>
          </a:p>
          <a:p>
            <a:pPr marL="742950" lvl="1" indent="-285750">
              <a:buFont typeface="Arial"/>
              <a:buChar char="•"/>
            </a:pPr>
            <a:r>
              <a:rPr lang="en-US" sz="1400" dirty="0"/>
              <a:t>Bangor </a:t>
            </a:r>
            <a:r>
              <a:rPr lang="en-US" sz="1400" dirty="0" err="1"/>
              <a:t>pmpm</a:t>
            </a:r>
            <a:r>
              <a:rPr lang="en-US" sz="1400" dirty="0"/>
              <a:t>	</a:t>
            </a:r>
            <a:r>
              <a:rPr lang="en-US" sz="1400" dirty="0" smtClean="0">
                <a:solidFill>
                  <a:srgbClr val="000000"/>
                </a:solidFill>
              </a:rPr>
              <a:t>$82.36</a:t>
            </a:r>
            <a:endParaRPr lang="en-US" sz="1400" dirty="0">
              <a:solidFill>
                <a:srgbClr val="000000"/>
              </a:solidFill>
            </a:endParaRPr>
          </a:p>
          <a:p>
            <a:pPr marL="742950" lvl="1" indent="-285750">
              <a:buFont typeface="Arial"/>
              <a:buChar char="•"/>
            </a:pPr>
            <a:r>
              <a:rPr lang="en-US" sz="1400" dirty="0">
                <a:solidFill>
                  <a:srgbClr val="000000"/>
                </a:solidFill>
              </a:rPr>
              <a:t>MPHC </a:t>
            </a:r>
            <a:r>
              <a:rPr lang="en-US" sz="1400" dirty="0" err="1">
                <a:solidFill>
                  <a:srgbClr val="000000"/>
                </a:solidFill>
              </a:rPr>
              <a:t>pmpm</a:t>
            </a:r>
            <a:r>
              <a:rPr lang="en-US" sz="1400" dirty="0">
                <a:solidFill>
                  <a:srgbClr val="000000"/>
                </a:solidFill>
              </a:rPr>
              <a:t>	</a:t>
            </a:r>
            <a:r>
              <a:rPr lang="en-US" sz="1600" dirty="0">
                <a:solidFill>
                  <a:srgbClr val="000000"/>
                </a:solidFill>
              </a:rPr>
              <a:t>	</a:t>
            </a:r>
            <a:r>
              <a:rPr lang="en-US" sz="1400" dirty="0" smtClean="0">
                <a:solidFill>
                  <a:srgbClr val="000000"/>
                </a:solidFill>
              </a:rPr>
              <a:t>$104.27</a:t>
            </a:r>
          </a:p>
          <a:p>
            <a:pPr lvl="1"/>
            <a:endParaRPr lang="en-US" sz="1600" dirty="0">
              <a:solidFill>
                <a:srgbClr val="000000"/>
              </a:solidFill>
            </a:endParaRPr>
          </a:p>
        </p:txBody>
      </p:sp>
      <p:sp>
        <p:nvSpPr>
          <p:cNvPr id="5" name="Oval 4"/>
          <p:cNvSpPr/>
          <p:nvPr/>
        </p:nvSpPr>
        <p:spPr>
          <a:xfrm>
            <a:off x="2130778" y="2808111"/>
            <a:ext cx="677333" cy="2681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694289" y="2833511"/>
            <a:ext cx="677333" cy="2681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rved Down Arrow 5"/>
          <p:cNvSpPr/>
          <p:nvPr/>
        </p:nvSpPr>
        <p:spPr>
          <a:xfrm>
            <a:off x="2540000" y="2540000"/>
            <a:ext cx="1453444" cy="268111"/>
          </a:xfrm>
          <a:prstGeom prst="curved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2184400" y="3990622"/>
            <a:ext cx="677333" cy="2681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747911" y="4016022"/>
            <a:ext cx="677333" cy="2681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rved Down Arrow 13"/>
          <p:cNvSpPr/>
          <p:nvPr/>
        </p:nvSpPr>
        <p:spPr>
          <a:xfrm>
            <a:off x="2593622" y="3722511"/>
            <a:ext cx="1453444" cy="268111"/>
          </a:xfrm>
          <a:prstGeom prst="curved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2318372" y="5356742"/>
            <a:ext cx="409221" cy="2048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rved Down Arrow 16"/>
          <p:cNvSpPr/>
          <p:nvPr/>
        </p:nvSpPr>
        <p:spPr>
          <a:xfrm>
            <a:off x="2580927" y="5081331"/>
            <a:ext cx="1453444" cy="268111"/>
          </a:xfrm>
          <a:prstGeom prst="curved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600421" y="4258733"/>
            <a:ext cx="2904962" cy="276999"/>
          </a:xfrm>
          <a:prstGeom prst="rect">
            <a:avLst/>
          </a:prstGeom>
          <a:noFill/>
        </p:spPr>
        <p:txBody>
          <a:bodyPr wrap="none" rtlCol="0">
            <a:spAutoFit/>
          </a:bodyPr>
          <a:lstStyle/>
          <a:p>
            <a:r>
              <a:rPr lang="en-US" sz="1200" dirty="0" smtClean="0"/>
              <a:t>* Provider reporting data is risk adjusted</a:t>
            </a:r>
            <a:endParaRPr lang="en-US" sz="1200" dirty="0"/>
          </a:p>
        </p:txBody>
      </p:sp>
      <p:sp>
        <p:nvSpPr>
          <p:cNvPr id="19" name="Oval 18"/>
          <p:cNvSpPr/>
          <p:nvPr/>
        </p:nvSpPr>
        <p:spPr>
          <a:xfrm>
            <a:off x="3788833" y="5356742"/>
            <a:ext cx="409221" cy="2048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87354" y="6063962"/>
            <a:ext cx="5847087" cy="584775"/>
          </a:xfrm>
          <a:prstGeom prst="rect">
            <a:avLst/>
          </a:prstGeom>
          <a:solidFill>
            <a:srgbClr val="FFFF00"/>
          </a:solidFill>
          <a:ln>
            <a:solidFill>
              <a:schemeClr val="tx1"/>
            </a:solidFill>
          </a:ln>
        </p:spPr>
        <p:txBody>
          <a:bodyPr wrap="square" rtlCol="0">
            <a:spAutoFit/>
          </a:bodyPr>
          <a:lstStyle/>
          <a:p>
            <a:r>
              <a:rPr lang="en-US" sz="1600" dirty="0" smtClean="0"/>
              <a:t>GA </a:t>
            </a:r>
            <a:r>
              <a:rPr lang="en-US" sz="1600" dirty="0" smtClean="0"/>
              <a:t>data shows the Bangor area to have notably higher costs of care relative to other areas in the state</a:t>
            </a:r>
            <a:r>
              <a:rPr lang="en-US" sz="1600" dirty="0" smtClean="0"/>
              <a:t>.</a:t>
            </a:r>
            <a:endParaRPr lang="en-US" sz="1600" dirty="0"/>
          </a:p>
        </p:txBody>
      </p:sp>
    </p:spTree>
    <p:extLst>
      <p:ext uri="{BB962C8B-B14F-4D97-AF65-F5344CB8AC3E}">
        <p14:creationId xmlns:p14="http://schemas.microsoft.com/office/powerpoint/2010/main" xmlns="" val="3693958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95783" cy="1143000"/>
          </a:xfrm>
        </p:spPr>
        <p:txBody>
          <a:bodyPr/>
          <a:lstStyle/>
          <a:p>
            <a:r>
              <a:rPr lang="en-US" dirty="0" smtClean="0"/>
              <a:t>Patient, Provider and Staff satisfaction:</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22</a:t>
            </a:fld>
            <a:endParaRPr lang="en-US"/>
          </a:p>
        </p:txBody>
      </p:sp>
      <p:sp>
        <p:nvSpPr>
          <p:cNvPr id="7" name="TextBox 6"/>
          <p:cNvSpPr txBox="1"/>
          <p:nvPr/>
        </p:nvSpPr>
        <p:spPr>
          <a:xfrm>
            <a:off x="475092" y="3796623"/>
            <a:ext cx="8400176" cy="2308324"/>
          </a:xfrm>
          <a:prstGeom prst="rect">
            <a:avLst/>
          </a:prstGeom>
          <a:solidFill>
            <a:srgbClr val="FFFF00"/>
          </a:solidFill>
          <a:ln>
            <a:solidFill>
              <a:schemeClr val="tx1"/>
            </a:solidFill>
          </a:ln>
        </p:spPr>
        <p:txBody>
          <a:bodyPr wrap="square" rtlCol="0">
            <a:spAutoFit/>
          </a:bodyPr>
          <a:lstStyle/>
          <a:p>
            <a:r>
              <a:rPr lang="en-US" sz="1600" i="1" dirty="0" smtClean="0"/>
              <a:t>Question: How does Bangor patient retention compare against other MP practices?</a:t>
            </a:r>
          </a:p>
          <a:p>
            <a:r>
              <a:rPr lang="en-US" sz="1600" b="1" dirty="0" smtClean="0"/>
              <a:t>Bangor:</a:t>
            </a:r>
          </a:p>
          <a:p>
            <a:pPr marL="285750" indent="-285750">
              <a:buFont typeface="Arial"/>
              <a:buChar char="•"/>
            </a:pPr>
            <a:r>
              <a:rPr lang="en-US" sz="1600" dirty="0" err="1" smtClean="0"/>
              <a:t>Ytd</a:t>
            </a:r>
            <a:r>
              <a:rPr lang="en-US" sz="1600" dirty="0" smtClean="0"/>
              <a:t> gained 627 patients</a:t>
            </a:r>
          </a:p>
          <a:p>
            <a:pPr marL="285750" indent="-285750">
              <a:buFont typeface="Arial"/>
              <a:buChar char="•"/>
            </a:pPr>
            <a:r>
              <a:rPr lang="en-US" sz="1600" dirty="0" err="1" smtClean="0"/>
              <a:t>Ytd</a:t>
            </a:r>
            <a:r>
              <a:rPr lang="en-US" sz="1600" dirty="0" smtClean="0"/>
              <a:t> loss 176 patients</a:t>
            </a:r>
          </a:p>
          <a:p>
            <a:pPr marL="285750" indent="-285750">
              <a:buFont typeface="Arial"/>
              <a:buChar char="•"/>
            </a:pPr>
            <a:r>
              <a:rPr lang="en-US" sz="1600" dirty="0" smtClean="0"/>
              <a:t>Net gain of </a:t>
            </a:r>
            <a:r>
              <a:rPr lang="en-US" sz="1600" b="1" i="1" dirty="0" smtClean="0"/>
              <a:t>375 (</a:t>
            </a:r>
            <a:r>
              <a:rPr lang="en-US" sz="1600" dirty="0" smtClean="0"/>
              <a:t>Best Gain </a:t>
            </a:r>
            <a:r>
              <a:rPr lang="en-US" sz="1600" dirty="0" err="1" smtClean="0"/>
              <a:t>vs</a:t>
            </a:r>
            <a:r>
              <a:rPr lang="en-US" sz="1600" dirty="0" smtClean="0"/>
              <a:t> Loss ratio in MP, in one of the most competitive markets as </a:t>
            </a:r>
            <a:r>
              <a:rPr lang="en-US" sz="1600" dirty="0"/>
              <a:t>B</a:t>
            </a:r>
            <a:r>
              <a:rPr lang="en-US" sz="1600" dirty="0" smtClean="0"/>
              <a:t>angor region has many options for primary care)</a:t>
            </a:r>
          </a:p>
          <a:p>
            <a:pPr marL="285750" indent="-285750">
              <a:buFont typeface="Arial"/>
              <a:buChar char="•"/>
            </a:pPr>
            <a:r>
              <a:rPr lang="en-US" sz="1600" dirty="0" smtClean="0"/>
              <a:t>100% provider satisfaction</a:t>
            </a:r>
          </a:p>
          <a:p>
            <a:pPr marL="285750" indent="-285750">
              <a:buFont typeface="Arial"/>
              <a:buChar char="•"/>
            </a:pPr>
            <a:r>
              <a:rPr lang="en-US" sz="1600" dirty="0" smtClean="0"/>
              <a:t>100% staff satisfaction</a:t>
            </a:r>
          </a:p>
          <a:p>
            <a:pPr marL="285750" indent="-285750">
              <a:buFont typeface="Arial"/>
              <a:buChar char="•"/>
            </a:pPr>
            <a:r>
              <a:rPr lang="en-US" sz="1600" dirty="0" smtClean="0"/>
              <a:t>92% patient satisfaction</a:t>
            </a:r>
            <a:endParaRPr lang="en-US" sz="1600" dirty="0"/>
          </a:p>
        </p:txBody>
      </p:sp>
      <p:pic>
        <p:nvPicPr>
          <p:cNvPr id="3" name="Picture 2" descr="Screen shot 2012-12-20 at 6.13.11 AM.pn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250977" y="1269933"/>
            <a:ext cx="8624291" cy="2439986"/>
          </a:xfrm>
          <a:prstGeom prst="rect">
            <a:avLst/>
          </a:prstGeom>
          <a:ln>
            <a:solidFill>
              <a:srgbClr val="000000"/>
            </a:solidFill>
          </a:ln>
        </p:spPr>
      </p:pic>
      <p:sp>
        <p:nvSpPr>
          <p:cNvPr id="8" name="Right Arrow 7"/>
          <p:cNvSpPr>
            <a:spLocks noChangeArrowheads="1"/>
          </p:cNvSpPr>
          <p:nvPr/>
        </p:nvSpPr>
        <p:spPr bwMode="auto">
          <a:xfrm rot="962847">
            <a:off x="92205" y="3793172"/>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3971413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Collaborative Care</a:t>
            </a:r>
            <a:endParaRPr lang="en-US" dirty="0"/>
          </a:p>
        </p:txBody>
      </p:sp>
      <p:sp>
        <p:nvSpPr>
          <p:cNvPr id="3" name="Content Placeholder 2"/>
          <p:cNvSpPr>
            <a:spLocks noGrp="1"/>
          </p:cNvSpPr>
          <p:nvPr>
            <p:ph idx="1"/>
          </p:nvPr>
        </p:nvSpPr>
        <p:spPr>
          <a:xfrm>
            <a:off x="0" y="1227221"/>
            <a:ext cx="9144000" cy="4525963"/>
          </a:xfrm>
        </p:spPr>
        <p:txBody>
          <a:bodyPr/>
          <a:lstStyle/>
          <a:p>
            <a:pPr marL="0" lvl="0" indent="0">
              <a:buNone/>
            </a:pPr>
            <a:r>
              <a:rPr lang="en-US" sz="1800" b="1" dirty="0"/>
              <a:t>What is “Collaborative Care?”</a:t>
            </a:r>
            <a:endParaRPr lang="en-US" sz="1800" dirty="0"/>
          </a:p>
          <a:p>
            <a:r>
              <a:rPr lang="en-US" sz="2000" dirty="0"/>
              <a:t>Collaborative Care is a care team approach (primarily </a:t>
            </a:r>
            <a:r>
              <a:rPr lang="en-US" sz="2000" dirty="0" smtClean="0"/>
              <a:t>RN/Provider) that:</a:t>
            </a:r>
            <a:endParaRPr lang="en-US" sz="2000" dirty="0"/>
          </a:p>
          <a:p>
            <a:pPr lvl="1"/>
            <a:r>
              <a:rPr lang="en-US" sz="1800" dirty="0">
                <a:solidFill>
                  <a:srgbClr val="FF0000"/>
                </a:solidFill>
              </a:rPr>
              <a:t>Focuses on our </a:t>
            </a:r>
            <a:r>
              <a:rPr lang="en-US" sz="1800" i="1" dirty="0">
                <a:solidFill>
                  <a:srgbClr val="FF0000"/>
                </a:solidFill>
              </a:rPr>
              <a:t>most Chronic</a:t>
            </a:r>
            <a:r>
              <a:rPr lang="en-US" sz="1800" dirty="0">
                <a:solidFill>
                  <a:srgbClr val="FF0000"/>
                </a:solidFill>
              </a:rPr>
              <a:t> patients</a:t>
            </a:r>
          </a:p>
          <a:p>
            <a:pPr lvl="1"/>
            <a:r>
              <a:rPr lang="en-US" sz="1800" dirty="0"/>
              <a:t>Expands upon the traditional population health RN </a:t>
            </a:r>
            <a:r>
              <a:rPr lang="en-US" sz="1800" dirty="0" smtClean="0"/>
              <a:t>role</a:t>
            </a:r>
            <a:endParaRPr lang="en-US" sz="1800" dirty="0"/>
          </a:p>
          <a:p>
            <a:pPr lvl="2"/>
            <a:r>
              <a:rPr lang="en-US" sz="1600" dirty="0"/>
              <a:t>Patient </a:t>
            </a:r>
            <a:r>
              <a:rPr lang="en-US" sz="1600" i="1" dirty="0">
                <a:solidFill>
                  <a:srgbClr val="FF0000"/>
                </a:solidFill>
              </a:rPr>
              <a:t>pre visit</a:t>
            </a:r>
            <a:r>
              <a:rPr lang="en-US" sz="1600" dirty="0">
                <a:solidFill>
                  <a:srgbClr val="FF0000"/>
                </a:solidFill>
              </a:rPr>
              <a:t> </a:t>
            </a:r>
            <a:r>
              <a:rPr lang="en-US" sz="1600" dirty="0"/>
              <a:t>activity (Labs, tests, telephonic support..)</a:t>
            </a:r>
          </a:p>
          <a:p>
            <a:pPr lvl="2"/>
            <a:r>
              <a:rPr lang="en-US" sz="1600" i="1" dirty="0" smtClean="0">
                <a:solidFill>
                  <a:srgbClr val="FF0000"/>
                </a:solidFill>
              </a:rPr>
              <a:t>Integrates RN </a:t>
            </a:r>
            <a:r>
              <a:rPr lang="en-US" sz="1600" i="1" dirty="0">
                <a:solidFill>
                  <a:srgbClr val="FF0000"/>
                </a:solidFill>
              </a:rPr>
              <a:t>skills </a:t>
            </a:r>
            <a:r>
              <a:rPr lang="en-US" sz="1600" dirty="0"/>
              <a:t>into the patient visit (RN conducts majority of patient visit)</a:t>
            </a:r>
          </a:p>
          <a:p>
            <a:pPr lvl="2"/>
            <a:r>
              <a:rPr lang="en-US" sz="1600" i="1" dirty="0">
                <a:solidFill>
                  <a:srgbClr val="FF0000"/>
                </a:solidFill>
              </a:rPr>
              <a:t>Collaborates </a:t>
            </a:r>
            <a:r>
              <a:rPr lang="en-US" sz="1600" dirty="0" smtClean="0"/>
              <a:t>RN/Provider </a:t>
            </a:r>
            <a:r>
              <a:rPr lang="en-US" sz="1600" dirty="0"/>
              <a:t>roles during the patient visit</a:t>
            </a:r>
          </a:p>
          <a:p>
            <a:pPr lvl="2"/>
            <a:r>
              <a:rPr lang="en-US" sz="1600" i="1" dirty="0">
                <a:solidFill>
                  <a:srgbClr val="FF0000"/>
                </a:solidFill>
              </a:rPr>
              <a:t>Enables</a:t>
            </a:r>
            <a:r>
              <a:rPr lang="en-US" sz="1600" dirty="0"/>
              <a:t> RN to appropriately care (and code) for the most Chronic of our patients</a:t>
            </a:r>
          </a:p>
          <a:p>
            <a:r>
              <a:rPr lang="en-US" sz="2000" dirty="0"/>
              <a:t>Enables providers:</a:t>
            </a:r>
          </a:p>
          <a:p>
            <a:pPr lvl="1"/>
            <a:r>
              <a:rPr lang="en-US" sz="1600" dirty="0"/>
              <a:t>To conduct more Chronic </a:t>
            </a:r>
            <a:r>
              <a:rPr lang="en-US" sz="1600" dirty="0" smtClean="0">
                <a:solidFill>
                  <a:srgbClr val="FF0000"/>
                </a:solidFill>
              </a:rPr>
              <a:t>visits/hour </a:t>
            </a:r>
            <a:r>
              <a:rPr lang="en-US" sz="1600" dirty="0"/>
              <a:t>(30 and 45 minutes visits can now be completed in 15 </a:t>
            </a:r>
            <a:r>
              <a:rPr lang="en-US" sz="1600" i="1" dirty="0"/>
              <a:t>provider</a:t>
            </a:r>
            <a:r>
              <a:rPr lang="en-US" sz="1600" dirty="0"/>
              <a:t> minutes)</a:t>
            </a:r>
          </a:p>
          <a:p>
            <a:pPr lvl="1"/>
            <a:r>
              <a:rPr lang="en-US" sz="1600" dirty="0"/>
              <a:t>To appropriately generate more </a:t>
            </a:r>
            <a:r>
              <a:rPr lang="en-US" sz="1600" dirty="0">
                <a:solidFill>
                  <a:srgbClr val="FF0000"/>
                </a:solidFill>
              </a:rPr>
              <a:t>RVU’s/</a:t>
            </a:r>
            <a:r>
              <a:rPr lang="en-US" sz="1600" dirty="0" smtClean="0">
                <a:solidFill>
                  <a:srgbClr val="FF0000"/>
                </a:solidFill>
              </a:rPr>
              <a:t>visit </a:t>
            </a:r>
            <a:r>
              <a:rPr lang="en-US" sz="1600" dirty="0" smtClean="0"/>
              <a:t>(services </a:t>
            </a:r>
            <a:r>
              <a:rPr lang="en-US" sz="1600" b="1" i="1" dirty="0" smtClean="0"/>
              <a:t>and </a:t>
            </a:r>
            <a:r>
              <a:rPr lang="en-US" sz="1600" dirty="0" smtClean="0"/>
              <a:t>coding)</a:t>
            </a:r>
            <a:endParaRPr lang="en-US" sz="1600"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23</a:t>
            </a:fld>
            <a:endParaRPr lang="en-US"/>
          </a:p>
        </p:txBody>
      </p:sp>
      <p:sp>
        <p:nvSpPr>
          <p:cNvPr id="5" name="TextBox 4"/>
          <p:cNvSpPr txBox="1"/>
          <p:nvPr/>
        </p:nvSpPr>
        <p:spPr>
          <a:xfrm>
            <a:off x="166311" y="5010168"/>
            <a:ext cx="8674100" cy="1384995"/>
          </a:xfrm>
          <a:prstGeom prst="rect">
            <a:avLst/>
          </a:prstGeom>
          <a:solidFill>
            <a:srgbClr val="FFFF00"/>
          </a:solidFill>
          <a:ln>
            <a:solidFill>
              <a:schemeClr val="tx1"/>
            </a:solidFill>
          </a:ln>
        </p:spPr>
        <p:txBody>
          <a:bodyPr wrap="square" rtlCol="0">
            <a:spAutoFit/>
          </a:bodyPr>
          <a:lstStyle/>
          <a:p>
            <a:r>
              <a:rPr lang="en-US" sz="1400" b="1" dirty="0" smtClean="0"/>
              <a:t>Key Points:</a:t>
            </a:r>
          </a:p>
          <a:p>
            <a:pPr marL="285750" indent="-285750">
              <a:buFont typeface="Arial"/>
              <a:buChar char="•"/>
            </a:pPr>
            <a:r>
              <a:rPr lang="en-US" sz="1400" b="1" dirty="0" smtClean="0"/>
              <a:t>In the traditional care model (i.e. FFS driven) a primary focus is on </a:t>
            </a:r>
            <a:r>
              <a:rPr lang="en-US" sz="1400" b="1" i="1" dirty="0" smtClean="0"/>
              <a:t>staffing ratios</a:t>
            </a:r>
            <a:r>
              <a:rPr lang="en-US" sz="1400" b="1" dirty="0" smtClean="0"/>
              <a:t>. </a:t>
            </a:r>
            <a:r>
              <a:rPr lang="en-US" sz="1400" b="1" dirty="0"/>
              <a:t>T</a:t>
            </a:r>
            <a:r>
              <a:rPr lang="en-US" sz="1400" b="1" dirty="0" smtClean="0"/>
              <a:t>he collaborative care model is dependent on key RN activity </a:t>
            </a:r>
            <a:r>
              <a:rPr lang="en-US" sz="1400" b="1" i="1" dirty="0" smtClean="0"/>
              <a:t>pre visit</a:t>
            </a:r>
            <a:r>
              <a:rPr lang="en-US" sz="1400" b="1" dirty="0" smtClean="0"/>
              <a:t>.</a:t>
            </a:r>
          </a:p>
          <a:p>
            <a:pPr marL="285750" indent="-285750">
              <a:buFont typeface="Arial"/>
              <a:buChar char="•"/>
            </a:pPr>
            <a:r>
              <a:rPr lang="en-US" sz="1400" b="1" dirty="0" smtClean="0"/>
              <a:t>If one measures “staffing ratios” in a shared risk environment, we will in essence prevent any investment in (1), Population health, (2)  “working at the top of one’s license” and (3) </a:t>
            </a:r>
            <a:r>
              <a:rPr lang="en-US" sz="1400" b="1" i="1" dirty="0" smtClean="0"/>
              <a:t>Collaborative care</a:t>
            </a:r>
            <a:endParaRPr lang="en-US" sz="1400" i="1" dirty="0"/>
          </a:p>
        </p:txBody>
      </p:sp>
      <p:sp>
        <p:nvSpPr>
          <p:cNvPr id="6" name="Right Arrow 5"/>
          <p:cNvSpPr>
            <a:spLocks noChangeArrowheads="1"/>
          </p:cNvSpPr>
          <p:nvPr/>
        </p:nvSpPr>
        <p:spPr bwMode="auto">
          <a:xfrm rot="962847">
            <a:off x="29539" y="5197641"/>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3127614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Collaborative Care</a:t>
            </a:r>
            <a:endParaRPr lang="en-US" dirty="0"/>
          </a:p>
        </p:txBody>
      </p:sp>
      <p:sp>
        <p:nvSpPr>
          <p:cNvPr id="3" name="Content Placeholder 2"/>
          <p:cNvSpPr>
            <a:spLocks noGrp="1"/>
          </p:cNvSpPr>
          <p:nvPr>
            <p:ph idx="1"/>
          </p:nvPr>
        </p:nvSpPr>
        <p:spPr>
          <a:xfrm>
            <a:off x="248652" y="1227221"/>
            <a:ext cx="8584904" cy="4525963"/>
          </a:xfrm>
        </p:spPr>
        <p:txBody>
          <a:bodyPr/>
          <a:lstStyle/>
          <a:p>
            <a:pPr marL="0" lvl="0" indent="0">
              <a:buNone/>
            </a:pPr>
            <a:r>
              <a:rPr lang="en-US" sz="2000" b="1" dirty="0"/>
              <a:t>What is “Collaborative Care?”</a:t>
            </a:r>
            <a:endParaRPr lang="en-US" sz="2000" dirty="0"/>
          </a:p>
          <a:p>
            <a:r>
              <a:rPr lang="en-US" sz="2000" dirty="0"/>
              <a:t>Enables </a:t>
            </a:r>
            <a:r>
              <a:rPr lang="en-US" sz="2000" dirty="0" smtClean="0"/>
              <a:t>providers (continued):</a:t>
            </a:r>
            <a:endParaRPr lang="en-US" sz="1800" dirty="0" smtClean="0"/>
          </a:p>
          <a:p>
            <a:pPr lvl="1"/>
            <a:r>
              <a:rPr lang="en-US" sz="2000" dirty="0" smtClean="0"/>
              <a:t>To </a:t>
            </a:r>
            <a:r>
              <a:rPr lang="en-US" sz="2000" dirty="0"/>
              <a:t>spend more personal time with </a:t>
            </a:r>
            <a:r>
              <a:rPr lang="en-US" sz="2000" dirty="0" smtClean="0"/>
              <a:t>patients </a:t>
            </a:r>
            <a:r>
              <a:rPr lang="en-US" sz="1800" dirty="0" smtClean="0"/>
              <a:t>resulting in:</a:t>
            </a:r>
            <a:endParaRPr lang="en-US" sz="2400" dirty="0"/>
          </a:p>
          <a:p>
            <a:pPr lvl="0"/>
            <a:endParaRPr lang="en-US" sz="700" dirty="0" smtClean="0"/>
          </a:p>
          <a:p>
            <a:pPr lvl="2"/>
            <a:r>
              <a:rPr lang="en-US" sz="1800" dirty="0" smtClean="0">
                <a:solidFill>
                  <a:srgbClr val="FF0000"/>
                </a:solidFill>
              </a:rPr>
              <a:t>Quality </a:t>
            </a:r>
            <a:r>
              <a:rPr lang="en-US" sz="1800" dirty="0">
                <a:solidFill>
                  <a:srgbClr val="FF0000"/>
                </a:solidFill>
              </a:rPr>
              <a:t>outcomes: </a:t>
            </a:r>
            <a:r>
              <a:rPr lang="en-US" sz="1800" dirty="0"/>
              <a:t>For collaborative care patients, </a:t>
            </a:r>
            <a:r>
              <a:rPr lang="en-US" sz="1800" dirty="0" smtClean="0"/>
              <a:t>9 of 10 </a:t>
            </a:r>
            <a:r>
              <a:rPr lang="en-US" sz="1800" dirty="0"/>
              <a:t>key diabetic measures demonstrated higher improvement </a:t>
            </a:r>
            <a:r>
              <a:rPr lang="en-US" sz="1800" dirty="0" err="1"/>
              <a:t>vs</a:t>
            </a:r>
            <a:r>
              <a:rPr lang="en-US" sz="1800" dirty="0"/>
              <a:t> traditional care</a:t>
            </a:r>
          </a:p>
          <a:p>
            <a:pPr lvl="2"/>
            <a:endParaRPr lang="en-US" sz="300" dirty="0" smtClean="0"/>
          </a:p>
          <a:p>
            <a:pPr lvl="2"/>
            <a:r>
              <a:rPr lang="en-US" sz="1800" dirty="0" smtClean="0">
                <a:solidFill>
                  <a:srgbClr val="FF0000"/>
                </a:solidFill>
              </a:rPr>
              <a:t>Revenue</a:t>
            </a:r>
            <a:r>
              <a:rPr lang="en-US" sz="1800" dirty="0">
                <a:solidFill>
                  <a:srgbClr val="FF0000"/>
                </a:solidFill>
              </a:rPr>
              <a:t>/Production:</a:t>
            </a:r>
            <a:r>
              <a:rPr lang="en-US" sz="1800" dirty="0"/>
              <a:t> The Collaborative care model yields more</a:t>
            </a:r>
          </a:p>
          <a:p>
            <a:pPr lvl="3"/>
            <a:r>
              <a:rPr lang="en-US" sz="1800" dirty="0"/>
              <a:t>RVU’s</a:t>
            </a:r>
            <a:r>
              <a:rPr lang="en-US" sz="1800" dirty="0" smtClean="0"/>
              <a:t>/provider </a:t>
            </a:r>
            <a:r>
              <a:rPr lang="en-US" sz="1800" dirty="0"/>
              <a:t>than traditional office </a:t>
            </a:r>
            <a:r>
              <a:rPr lang="en-US" sz="1800" dirty="0" smtClean="0"/>
              <a:t>visit (revenue/visit)</a:t>
            </a:r>
            <a:endParaRPr lang="en-US" sz="1800" dirty="0"/>
          </a:p>
          <a:p>
            <a:pPr lvl="3"/>
            <a:r>
              <a:rPr lang="en-US" sz="1800" dirty="0"/>
              <a:t>Chronic p</a:t>
            </a:r>
            <a:r>
              <a:rPr lang="en-US" sz="1800" dirty="0" smtClean="0"/>
              <a:t>rovider </a:t>
            </a:r>
            <a:r>
              <a:rPr lang="en-US" sz="1800" dirty="0"/>
              <a:t>visits/</a:t>
            </a:r>
            <a:r>
              <a:rPr lang="en-US" sz="1800" dirty="0" err="1" smtClean="0"/>
              <a:t>hr</a:t>
            </a:r>
            <a:r>
              <a:rPr lang="en-US" sz="1800" dirty="0" smtClean="0"/>
              <a:t> (Capacity &amp; Access)</a:t>
            </a:r>
            <a:endParaRPr lang="en-US" sz="1800" dirty="0"/>
          </a:p>
          <a:p>
            <a:pPr lvl="2"/>
            <a:endParaRPr lang="en-US" sz="300" dirty="0" smtClean="0"/>
          </a:p>
          <a:p>
            <a:pPr lvl="2"/>
            <a:r>
              <a:rPr lang="en-US" sz="1800" dirty="0" smtClean="0">
                <a:solidFill>
                  <a:srgbClr val="FF0000"/>
                </a:solidFill>
              </a:rPr>
              <a:t>Patient </a:t>
            </a:r>
            <a:r>
              <a:rPr lang="en-US" sz="1800" dirty="0">
                <a:solidFill>
                  <a:srgbClr val="FF0000"/>
                </a:solidFill>
              </a:rPr>
              <a:t>Satisfaction: </a:t>
            </a:r>
            <a:r>
              <a:rPr lang="en-US" sz="1800" dirty="0"/>
              <a:t>Patient retention rate amongst top 3 in MPHC</a:t>
            </a:r>
          </a:p>
          <a:p>
            <a:pPr lvl="2"/>
            <a:endParaRPr lang="en-US" sz="300" dirty="0" smtClean="0"/>
          </a:p>
          <a:p>
            <a:pPr lvl="2"/>
            <a:r>
              <a:rPr lang="en-US" sz="1800" dirty="0" smtClean="0">
                <a:solidFill>
                  <a:srgbClr val="FF0000"/>
                </a:solidFill>
              </a:rPr>
              <a:t>Employee </a:t>
            </a:r>
            <a:r>
              <a:rPr lang="en-US" sz="1800" dirty="0">
                <a:solidFill>
                  <a:srgbClr val="FF0000"/>
                </a:solidFill>
              </a:rPr>
              <a:t>satisfaction:</a:t>
            </a:r>
            <a:r>
              <a:rPr lang="en-US" sz="1800" dirty="0"/>
              <a:t> Staff and </a:t>
            </a:r>
            <a:r>
              <a:rPr lang="en-US" sz="1800" dirty="0" smtClean="0"/>
              <a:t>provider </a:t>
            </a:r>
            <a:r>
              <a:rPr lang="en-US" sz="1800" dirty="0"/>
              <a:t>satisfaction scores of 100% </a:t>
            </a:r>
            <a:endParaRPr lang="en-US" sz="1800" dirty="0" smtClean="0"/>
          </a:p>
          <a:p>
            <a:pPr lvl="1"/>
            <a:endParaRPr lang="en-US" sz="2400"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24</a:t>
            </a:fld>
            <a:endParaRPr lang="en-US"/>
          </a:p>
        </p:txBody>
      </p:sp>
      <p:sp>
        <p:nvSpPr>
          <p:cNvPr id="5" name="TextBox 4"/>
          <p:cNvSpPr txBox="1"/>
          <p:nvPr/>
        </p:nvSpPr>
        <p:spPr>
          <a:xfrm>
            <a:off x="166311" y="5010168"/>
            <a:ext cx="8674100" cy="1077218"/>
          </a:xfrm>
          <a:prstGeom prst="rect">
            <a:avLst/>
          </a:prstGeom>
          <a:solidFill>
            <a:srgbClr val="FFFF00"/>
          </a:solidFill>
          <a:ln>
            <a:solidFill>
              <a:schemeClr val="tx1"/>
            </a:solidFill>
          </a:ln>
        </p:spPr>
        <p:txBody>
          <a:bodyPr wrap="square" rtlCol="0">
            <a:spAutoFit/>
          </a:bodyPr>
          <a:lstStyle/>
          <a:p>
            <a:pPr algn="ctr"/>
            <a:r>
              <a:rPr lang="en-US" sz="1600" dirty="0" smtClean="0"/>
              <a:t>The Collaborative Care Visit (CCV) model utilizes </a:t>
            </a:r>
            <a:r>
              <a:rPr lang="en-US" sz="1600" i="1" dirty="0" smtClean="0"/>
              <a:t>additional</a:t>
            </a:r>
            <a:r>
              <a:rPr lang="en-US" sz="1600" dirty="0" smtClean="0"/>
              <a:t> Collaborative Care RN resources to (1) enhance clinical care provided (PCMH), (2) remove pressure on Provider schedules (‘15 </a:t>
            </a:r>
            <a:r>
              <a:rPr lang="en-US" sz="1600" dirty="0" err="1" smtClean="0"/>
              <a:t>vs</a:t>
            </a:r>
            <a:r>
              <a:rPr lang="en-US" sz="1600" dirty="0" smtClean="0"/>
              <a:t> 30’ = increased </a:t>
            </a:r>
            <a:r>
              <a:rPr lang="en-US" sz="1600" i="1" dirty="0" smtClean="0"/>
              <a:t>capacity</a:t>
            </a:r>
            <a:r>
              <a:rPr lang="en-US" sz="1600" dirty="0" smtClean="0"/>
              <a:t> = improved </a:t>
            </a:r>
            <a:r>
              <a:rPr lang="en-US" sz="1600" i="1" dirty="0" smtClean="0"/>
              <a:t>access</a:t>
            </a:r>
            <a:r>
              <a:rPr lang="en-US" sz="1600" dirty="0" smtClean="0"/>
              <a:t>), (3) fundamentally change the (practice) financial model for chronic patients (more visits/Provider and more RVU’s/visit)</a:t>
            </a:r>
            <a:endParaRPr lang="en-US" sz="1600" dirty="0"/>
          </a:p>
        </p:txBody>
      </p:sp>
    </p:spTree>
    <p:extLst>
      <p:ext uri="{BB962C8B-B14F-4D97-AF65-F5344CB8AC3E}">
        <p14:creationId xmlns:p14="http://schemas.microsoft.com/office/powerpoint/2010/main" xmlns="" val="3677899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Care: Roles &amp; Responsibilities</a:t>
            </a:r>
            <a:endParaRPr lang="en-US" dirty="0"/>
          </a:p>
        </p:txBody>
      </p:sp>
      <p:sp>
        <p:nvSpPr>
          <p:cNvPr id="3" name="Content Placeholder 2"/>
          <p:cNvSpPr>
            <a:spLocks noGrp="1"/>
          </p:cNvSpPr>
          <p:nvPr>
            <p:ph idx="1"/>
          </p:nvPr>
        </p:nvSpPr>
        <p:spPr>
          <a:xfrm>
            <a:off x="248652" y="1227221"/>
            <a:ext cx="8584904" cy="4525963"/>
          </a:xfrm>
        </p:spPr>
        <p:txBody>
          <a:bodyPr/>
          <a:lstStyle/>
          <a:p>
            <a:r>
              <a:rPr lang="en-US" sz="1800" b="1" dirty="0" err="1" smtClean="0"/>
              <a:t>PopHealth</a:t>
            </a:r>
            <a:r>
              <a:rPr lang="en-US" sz="1800" b="1" dirty="0" smtClean="0"/>
              <a:t>/Specialty RN:</a:t>
            </a:r>
            <a:endParaRPr lang="en-US" sz="1600" b="1" dirty="0" smtClean="0"/>
          </a:p>
          <a:p>
            <a:pPr lvl="1"/>
            <a:r>
              <a:rPr lang="en-US" sz="1600" dirty="0" smtClean="0"/>
              <a:t>Between visit coordination, monitoring &amp; support</a:t>
            </a:r>
          </a:p>
          <a:p>
            <a:pPr lvl="1"/>
            <a:r>
              <a:rPr lang="en-US" sz="1600" dirty="0" err="1" smtClean="0"/>
              <a:t>Previsit</a:t>
            </a:r>
            <a:r>
              <a:rPr lang="en-US" sz="1600" dirty="0" smtClean="0"/>
              <a:t> care</a:t>
            </a:r>
            <a:r>
              <a:rPr lang="en-US" sz="1600" dirty="0"/>
              <a:t> </a:t>
            </a:r>
            <a:r>
              <a:rPr lang="en-US" sz="1600" dirty="0" smtClean="0"/>
              <a:t>&amp; coordination</a:t>
            </a:r>
          </a:p>
          <a:p>
            <a:pPr lvl="1"/>
            <a:r>
              <a:rPr lang="en-US" sz="1600" dirty="0" smtClean="0"/>
              <a:t>Prepare Patient (medical, environmental &amp; emotional) summary for Clinical Huddle (Provider &amp; RN)</a:t>
            </a:r>
          </a:p>
          <a:p>
            <a:pPr lvl="1"/>
            <a:r>
              <a:rPr lang="en-US" sz="1600" dirty="0" smtClean="0"/>
              <a:t>Lead Clinical huddle with Provider</a:t>
            </a:r>
          </a:p>
          <a:p>
            <a:pPr lvl="1"/>
            <a:r>
              <a:rPr lang="en-US" sz="1600" dirty="0" smtClean="0"/>
              <a:t>Conduct 75% of the clinical visit</a:t>
            </a:r>
          </a:p>
          <a:p>
            <a:pPr lvl="1"/>
            <a:r>
              <a:rPr lang="en-US" sz="1600" dirty="0" smtClean="0"/>
              <a:t>Appropriate Coding of visit (99215, 99214. 99213) </a:t>
            </a:r>
          </a:p>
          <a:p>
            <a:r>
              <a:rPr lang="en-US" sz="1800" b="1" dirty="0" smtClean="0"/>
              <a:t>Provider:</a:t>
            </a:r>
          </a:p>
          <a:p>
            <a:pPr lvl="1"/>
            <a:r>
              <a:rPr lang="en-US" sz="1600" dirty="0" smtClean="0"/>
              <a:t>Manage patient care</a:t>
            </a:r>
          </a:p>
          <a:p>
            <a:pPr lvl="1"/>
            <a:r>
              <a:rPr lang="en-US" sz="1600" dirty="0" smtClean="0"/>
              <a:t>Conduct 25% of the clinical visit</a:t>
            </a:r>
          </a:p>
          <a:p>
            <a:pPr lvl="1"/>
            <a:r>
              <a:rPr lang="en-US" sz="1600" dirty="0" smtClean="0"/>
              <a:t>Maximize value added time with patient (15 min visit = Higher quality visit for patient)</a:t>
            </a:r>
          </a:p>
          <a:p>
            <a:pPr lvl="1"/>
            <a:endParaRPr lang="en-US" sz="1600"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25</a:t>
            </a:fld>
            <a:endParaRPr lang="en-US"/>
          </a:p>
        </p:txBody>
      </p:sp>
      <p:sp>
        <p:nvSpPr>
          <p:cNvPr id="6" name="TextBox 5"/>
          <p:cNvSpPr txBox="1"/>
          <p:nvPr/>
        </p:nvSpPr>
        <p:spPr>
          <a:xfrm>
            <a:off x="241016" y="4860758"/>
            <a:ext cx="8674100" cy="1569660"/>
          </a:xfrm>
          <a:prstGeom prst="rect">
            <a:avLst/>
          </a:prstGeom>
          <a:solidFill>
            <a:srgbClr val="FFFF00"/>
          </a:solidFill>
          <a:ln>
            <a:solidFill>
              <a:schemeClr val="tx1"/>
            </a:solidFill>
          </a:ln>
        </p:spPr>
        <p:txBody>
          <a:bodyPr wrap="square" rtlCol="0">
            <a:spAutoFit/>
          </a:bodyPr>
          <a:lstStyle/>
          <a:p>
            <a:pPr marL="285750" indent="-285750">
              <a:buFont typeface="Arial"/>
              <a:buChar char="•"/>
            </a:pPr>
            <a:r>
              <a:rPr lang="en-US" sz="1600" dirty="0" smtClean="0"/>
              <a:t>The Collaborative Care Visit (CCV) model works because of the </a:t>
            </a:r>
            <a:r>
              <a:rPr lang="en-US" sz="1600" i="1" dirty="0" smtClean="0"/>
              <a:t>collaborative nature</a:t>
            </a:r>
            <a:r>
              <a:rPr lang="en-US" sz="1600" dirty="0" smtClean="0"/>
              <a:t> of patient care, patient preparation and patient visits. </a:t>
            </a:r>
          </a:p>
          <a:p>
            <a:pPr marL="285750" indent="-285750">
              <a:buFont typeface="Arial"/>
              <a:buChar char="•"/>
            </a:pPr>
            <a:r>
              <a:rPr lang="en-US" sz="1600" dirty="0" smtClean="0"/>
              <a:t>The CCV model enables Provider and Pop Health/Specialty RN to </a:t>
            </a:r>
            <a:r>
              <a:rPr lang="en-US" sz="1600" i="1" dirty="0" smtClean="0"/>
              <a:t>both</a:t>
            </a:r>
            <a:r>
              <a:rPr lang="en-US" sz="1600" dirty="0" smtClean="0"/>
              <a:t> work at the top of their licensure</a:t>
            </a:r>
          </a:p>
          <a:p>
            <a:pPr marL="285750" indent="-285750">
              <a:buFont typeface="Arial"/>
              <a:buChar char="•"/>
            </a:pPr>
            <a:r>
              <a:rPr lang="en-US" sz="1600" dirty="0" smtClean="0"/>
              <a:t>If either does not perform their role, the end result </a:t>
            </a:r>
            <a:r>
              <a:rPr lang="en-US" sz="1600" i="1" dirty="0" smtClean="0"/>
              <a:t>will be</a:t>
            </a:r>
            <a:r>
              <a:rPr lang="en-US" sz="1600" dirty="0" smtClean="0"/>
              <a:t> a traditional visit (30-45 </a:t>
            </a:r>
            <a:r>
              <a:rPr lang="en-US" sz="1600" dirty="0" err="1" smtClean="0"/>
              <a:t>mins</a:t>
            </a:r>
            <a:r>
              <a:rPr lang="en-US" sz="1600" dirty="0" smtClean="0"/>
              <a:t>) with added cost (Pop health/specialty RN)</a:t>
            </a:r>
            <a:endParaRPr lang="en-US" sz="1600" dirty="0"/>
          </a:p>
        </p:txBody>
      </p:sp>
    </p:spTree>
    <p:extLst>
      <p:ext uri="{BB962C8B-B14F-4D97-AF65-F5344CB8AC3E}">
        <p14:creationId xmlns:p14="http://schemas.microsoft.com/office/powerpoint/2010/main" xmlns="" val="2018022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Care</a:t>
            </a:r>
            <a:endParaRPr lang="en-US" dirty="0"/>
          </a:p>
        </p:txBody>
      </p:sp>
      <p:sp>
        <p:nvSpPr>
          <p:cNvPr id="3" name="Content Placeholder 2"/>
          <p:cNvSpPr>
            <a:spLocks noGrp="1"/>
          </p:cNvSpPr>
          <p:nvPr>
            <p:ph idx="1"/>
          </p:nvPr>
        </p:nvSpPr>
        <p:spPr>
          <a:xfrm>
            <a:off x="218769" y="1152516"/>
            <a:ext cx="8683681" cy="4525963"/>
          </a:xfrm>
        </p:spPr>
        <p:txBody>
          <a:bodyPr/>
          <a:lstStyle/>
          <a:p>
            <a:pPr lvl="1"/>
            <a:r>
              <a:rPr lang="en-US" sz="2000" dirty="0" smtClean="0">
                <a:solidFill>
                  <a:srgbClr val="FF0000"/>
                </a:solidFill>
              </a:rPr>
              <a:t>Staffing ratios: The Collaborative Care model is designed to utilize dedicated RN’s </a:t>
            </a:r>
            <a:r>
              <a:rPr lang="en-US" sz="1800" dirty="0" smtClean="0">
                <a:solidFill>
                  <a:srgbClr val="FF0000"/>
                </a:solidFill>
              </a:rPr>
              <a:t>(emphasis on </a:t>
            </a:r>
            <a:r>
              <a:rPr lang="en-US" sz="1800" i="1" dirty="0" smtClean="0">
                <a:solidFill>
                  <a:srgbClr val="FF0000"/>
                </a:solidFill>
              </a:rPr>
              <a:t>pre-visit</a:t>
            </a:r>
            <a:r>
              <a:rPr lang="en-US" sz="1800" dirty="0" smtClean="0">
                <a:solidFill>
                  <a:srgbClr val="FF0000"/>
                </a:solidFill>
              </a:rPr>
              <a:t> work and Collaborative patient visits).</a:t>
            </a:r>
            <a:endParaRPr lang="en-US" sz="2000" dirty="0" smtClean="0">
              <a:solidFill>
                <a:srgbClr val="FF0000"/>
              </a:solidFill>
            </a:endParaRPr>
          </a:p>
          <a:p>
            <a:pPr lvl="1"/>
            <a:r>
              <a:rPr lang="en-US" sz="2000" i="1" dirty="0" smtClean="0"/>
              <a:t>Pre visit </a:t>
            </a:r>
            <a:r>
              <a:rPr lang="en-US" sz="2000" dirty="0" smtClean="0"/>
              <a:t>work enables:</a:t>
            </a:r>
          </a:p>
          <a:p>
            <a:pPr lvl="2"/>
            <a:r>
              <a:rPr lang="en-US" sz="1800" dirty="0" smtClean="0"/>
              <a:t>‘30’ minute provider visits to be completed in 15 minutes </a:t>
            </a:r>
            <a:r>
              <a:rPr lang="en-US" sz="1800" dirty="0" smtClean="0">
                <a:sym typeface="Wingdings"/>
              </a:rPr>
              <a:t> RVU, access, capacity, revenue, </a:t>
            </a:r>
            <a:r>
              <a:rPr lang="en-US" sz="1800" dirty="0">
                <a:sym typeface="Wingdings"/>
              </a:rPr>
              <a:t>q</a:t>
            </a:r>
            <a:r>
              <a:rPr lang="en-US" sz="1800" dirty="0" smtClean="0">
                <a:sym typeface="Wingdings"/>
              </a:rPr>
              <a:t>uality time</a:t>
            </a:r>
          </a:p>
          <a:p>
            <a:pPr lvl="2"/>
            <a:r>
              <a:rPr lang="en-US" sz="1800" dirty="0" smtClean="0">
                <a:sym typeface="Wingdings"/>
              </a:rPr>
              <a:t>Proper planning (i.e. Pre visit work &amp; Clinical huddle) enables:</a:t>
            </a:r>
          </a:p>
          <a:p>
            <a:pPr lvl="3"/>
            <a:r>
              <a:rPr lang="en-US" sz="1600" dirty="0" smtClean="0">
                <a:sym typeface="Wingdings"/>
              </a:rPr>
              <a:t>Quality of care</a:t>
            </a:r>
          </a:p>
          <a:p>
            <a:pPr lvl="3"/>
            <a:r>
              <a:rPr lang="en-US" sz="1600" dirty="0" smtClean="0"/>
              <a:t>Appropriateness of care</a:t>
            </a:r>
          </a:p>
          <a:p>
            <a:pPr lvl="3"/>
            <a:r>
              <a:rPr lang="en-US" sz="1600" dirty="0" smtClean="0"/>
              <a:t>Patient Satisfaction</a:t>
            </a:r>
          </a:p>
          <a:p>
            <a:pPr lvl="3"/>
            <a:r>
              <a:rPr lang="en-US" sz="1600" dirty="0" smtClean="0"/>
              <a:t>RN Satisfaction</a:t>
            </a:r>
          </a:p>
          <a:p>
            <a:pPr lvl="3"/>
            <a:r>
              <a:rPr lang="en-US" sz="1600" dirty="0" smtClean="0"/>
              <a:t>Provider Satisfaction</a:t>
            </a:r>
          </a:p>
          <a:p>
            <a:pPr lvl="3"/>
            <a:r>
              <a:rPr lang="en-US" sz="1600" dirty="0">
                <a:latin typeface="Wingdings"/>
                <a:ea typeface="Wingdings"/>
                <a:cs typeface="Wingdings"/>
                <a:sym typeface="Wingdings"/>
              </a:rPr>
              <a:t></a:t>
            </a:r>
            <a:r>
              <a:rPr lang="en-US" sz="1600" dirty="0">
                <a:sym typeface="Wingdings"/>
              </a:rPr>
              <a:t> </a:t>
            </a:r>
            <a:r>
              <a:rPr lang="en-US" sz="1600" dirty="0" smtClean="0"/>
              <a:t>RVU/patient (Education, lab review, chart review…) </a:t>
            </a:r>
          </a:p>
          <a:p>
            <a:pPr lvl="2"/>
            <a:r>
              <a:rPr lang="en-US" sz="1800" dirty="0" smtClean="0"/>
              <a:t>Pre visit work + collaborative visit (Provider/Nurse) enables </a:t>
            </a:r>
            <a:r>
              <a:rPr lang="en-US" sz="1800" dirty="0" smtClean="0">
                <a:latin typeface="Wingdings"/>
                <a:ea typeface="Wingdings"/>
                <a:cs typeface="Wingdings"/>
                <a:sym typeface="Wingdings"/>
              </a:rPr>
              <a:t></a:t>
            </a:r>
            <a:r>
              <a:rPr lang="en-US" sz="1800" dirty="0" smtClean="0">
                <a:sym typeface="Wingdings"/>
              </a:rPr>
              <a:t> attention/communication between Provider &amp; Patient</a:t>
            </a:r>
            <a:endParaRPr lang="en-US" sz="1800" dirty="0" smtClean="0"/>
          </a:p>
          <a:p>
            <a:pPr lvl="1"/>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26</a:t>
            </a:fld>
            <a:endParaRPr lang="en-US"/>
          </a:p>
        </p:txBody>
      </p:sp>
      <p:sp>
        <p:nvSpPr>
          <p:cNvPr id="5" name="TextBox 4"/>
          <p:cNvSpPr txBox="1"/>
          <p:nvPr/>
        </p:nvSpPr>
        <p:spPr>
          <a:xfrm>
            <a:off x="149412" y="5839608"/>
            <a:ext cx="8812802" cy="830997"/>
          </a:xfrm>
          <a:prstGeom prst="rect">
            <a:avLst/>
          </a:prstGeom>
          <a:solidFill>
            <a:srgbClr val="FFFF00"/>
          </a:solidFill>
          <a:ln>
            <a:solidFill>
              <a:schemeClr val="tx1"/>
            </a:solidFill>
          </a:ln>
        </p:spPr>
        <p:txBody>
          <a:bodyPr wrap="square" rtlCol="0">
            <a:spAutoFit/>
          </a:bodyPr>
          <a:lstStyle/>
          <a:p>
            <a:pPr algn="ctr"/>
            <a:r>
              <a:rPr lang="en-US" sz="1600" dirty="0" smtClean="0"/>
              <a:t>The Collaborative Care RN is the key to the CCV model. Without proper preparation, coordination and communication (RN </a:t>
            </a:r>
            <a:r>
              <a:rPr lang="en-US" sz="1600" dirty="0" smtClean="0">
                <a:sym typeface="Wingdings"/>
              </a:rPr>
              <a:t> Provider and Provider  RN), the care model cannot support 15 minute Provider visits</a:t>
            </a:r>
            <a:endParaRPr lang="en-US" sz="1600" dirty="0"/>
          </a:p>
        </p:txBody>
      </p:sp>
    </p:spTree>
    <p:extLst>
      <p:ext uri="{BB962C8B-B14F-4D97-AF65-F5344CB8AC3E}">
        <p14:creationId xmlns:p14="http://schemas.microsoft.com/office/powerpoint/2010/main" xmlns="" val="392999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Care: Key Points</a:t>
            </a:r>
            <a:endParaRPr lang="en-US" dirty="0"/>
          </a:p>
        </p:txBody>
      </p:sp>
      <p:sp>
        <p:nvSpPr>
          <p:cNvPr id="3" name="Content Placeholder 2"/>
          <p:cNvSpPr>
            <a:spLocks noGrp="1"/>
          </p:cNvSpPr>
          <p:nvPr>
            <p:ph idx="1"/>
          </p:nvPr>
        </p:nvSpPr>
        <p:spPr>
          <a:xfrm>
            <a:off x="468490" y="1268310"/>
            <a:ext cx="8077200" cy="4525963"/>
          </a:xfrm>
        </p:spPr>
        <p:txBody>
          <a:bodyPr/>
          <a:lstStyle/>
          <a:p>
            <a:r>
              <a:rPr lang="en-US" sz="1800" i="1" dirty="0"/>
              <a:t>O</a:t>
            </a:r>
            <a:r>
              <a:rPr lang="en-US" sz="1800" i="1" dirty="0" smtClean="0"/>
              <a:t>utcomes</a:t>
            </a:r>
            <a:r>
              <a:rPr lang="en-US" sz="1800" dirty="0" smtClean="0"/>
              <a:t> centered care model</a:t>
            </a:r>
          </a:p>
          <a:p>
            <a:r>
              <a:rPr lang="en-US" sz="1800" dirty="0"/>
              <a:t>Patient experience centered model</a:t>
            </a:r>
          </a:p>
          <a:p>
            <a:r>
              <a:rPr lang="en-US" sz="1800" dirty="0" smtClean="0"/>
              <a:t>High staff/provider satisfaction</a:t>
            </a:r>
          </a:p>
          <a:p>
            <a:r>
              <a:rPr lang="en-US" sz="1800" dirty="0" smtClean="0"/>
              <a:t>Designed to optimize and leverage provider time and energies</a:t>
            </a:r>
          </a:p>
          <a:p>
            <a:r>
              <a:rPr lang="en-US" sz="1800" dirty="0" smtClean="0"/>
              <a:t>Built on foundation of care team (Nurse, CS, PSR) </a:t>
            </a:r>
            <a:r>
              <a:rPr lang="en-US" sz="1800" i="1" dirty="0" smtClean="0"/>
              <a:t>preparing </a:t>
            </a:r>
            <a:r>
              <a:rPr lang="en-US" sz="1800" dirty="0" smtClean="0"/>
              <a:t>information, patient, charts… etc </a:t>
            </a:r>
            <a:r>
              <a:rPr lang="en-US" sz="1800" i="1" dirty="0" smtClean="0"/>
              <a:t>prior</a:t>
            </a:r>
            <a:r>
              <a:rPr lang="en-US" sz="1800" dirty="0" smtClean="0"/>
              <a:t> to patient visit</a:t>
            </a:r>
          </a:p>
          <a:p>
            <a:r>
              <a:rPr lang="en-US" sz="1800" dirty="0" smtClean="0"/>
              <a:t>Process designed with </a:t>
            </a:r>
            <a:r>
              <a:rPr lang="en-US" sz="1800" i="1" dirty="0" smtClean="0"/>
              <a:t>knowledge sharing </a:t>
            </a:r>
            <a:r>
              <a:rPr lang="en-US" sz="1800" dirty="0" smtClean="0"/>
              <a:t>in mind: Systems, standard work, clinical huddles</a:t>
            </a:r>
          </a:p>
          <a:p>
            <a:r>
              <a:rPr lang="en-US" sz="1800" dirty="0" smtClean="0"/>
              <a:t>Impact of collaborative care model show beyond financials (e.g. patient satisfaction, patient loss, med expense…)</a:t>
            </a:r>
          </a:p>
          <a:p>
            <a:pPr marL="457200" lvl="1" indent="-457200">
              <a:buSzPct val="70000"/>
              <a:buBlip>
                <a:blip r:embed="rId2"/>
              </a:buBlip>
            </a:pPr>
            <a:r>
              <a:rPr lang="en-US" sz="1800" dirty="0"/>
              <a:t>150-200 active cases/care management </a:t>
            </a:r>
            <a:r>
              <a:rPr lang="en-US" sz="1800" dirty="0" smtClean="0"/>
              <a:t>(3500)</a:t>
            </a:r>
          </a:p>
          <a:p>
            <a:pPr marL="457200" lvl="1" indent="-457200">
              <a:buSzPct val="70000"/>
              <a:buBlip>
                <a:blip r:embed="rId2"/>
              </a:buBlip>
            </a:pPr>
            <a:r>
              <a:rPr lang="en-US" sz="1800" dirty="0" smtClean="0"/>
              <a:t>Patients </a:t>
            </a:r>
            <a:r>
              <a:rPr lang="en-US" sz="1800" i="1" dirty="0" smtClean="0"/>
              <a:t>nominated</a:t>
            </a:r>
            <a:r>
              <a:rPr lang="en-US" sz="1800" dirty="0" smtClean="0"/>
              <a:t> into collaborative care program</a:t>
            </a:r>
          </a:p>
          <a:p>
            <a:pPr marL="457200" lvl="1" indent="-457200">
              <a:buSzPct val="70000"/>
              <a:buBlip>
                <a:blip r:embed="rId2"/>
              </a:buBlip>
            </a:pPr>
            <a:r>
              <a:rPr lang="en-US" sz="1800" dirty="0" smtClean="0"/>
              <a:t>Care team work </a:t>
            </a:r>
            <a:r>
              <a:rPr lang="en-US" sz="1800" i="1" dirty="0" smtClean="0"/>
              <a:t>pre visit</a:t>
            </a:r>
            <a:r>
              <a:rPr lang="en-US" sz="1800" dirty="0" smtClean="0"/>
              <a:t> provides structure for coding accuracy and compliance accuracy (not 100% on shoulders of providers)</a:t>
            </a:r>
            <a:endParaRPr lang="en-US" sz="1800" dirty="0"/>
          </a:p>
          <a:p>
            <a:endParaRPr lang="en-US" sz="1800" dirty="0" smtClean="0"/>
          </a:p>
        </p:txBody>
      </p:sp>
      <p:sp>
        <p:nvSpPr>
          <p:cNvPr id="4" name="Slide Number Placeholder 3"/>
          <p:cNvSpPr>
            <a:spLocks noGrp="1"/>
          </p:cNvSpPr>
          <p:nvPr>
            <p:ph type="sldNum" sz="quarter" idx="11"/>
          </p:nvPr>
        </p:nvSpPr>
        <p:spPr/>
        <p:txBody>
          <a:bodyPr/>
          <a:lstStyle/>
          <a:p>
            <a:fld id="{0B1CE194-0B0C-4E89-9098-B9F8BE2830FE}" type="slidenum">
              <a:rPr lang="en-US" smtClean="0"/>
              <a:pPr/>
              <a:t>27</a:t>
            </a:fld>
            <a:endParaRPr lang="en-US"/>
          </a:p>
        </p:txBody>
      </p:sp>
      <p:sp>
        <p:nvSpPr>
          <p:cNvPr id="5" name="Right Arrow 4"/>
          <p:cNvSpPr>
            <a:spLocks noChangeArrowheads="1"/>
          </p:cNvSpPr>
          <p:nvPr/>
        </p:nvSpPr>
        <p:spPr bwMode="auto">
          <a:xfrm rot="962847">
            <a:off x="498030" y="1278969"/>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6" name="Right Arrow 5"/>
          <p:cNvSpPr>
            <a:spLocks noChangeArrowheads="1"/>
          </p:cNvSpPr>
          <p:nvPr/>
        </p:nvSpPr>
        <p:spPr bwMode="auto">
          <a:xfrm rot="962847">
            <a:off x="498030" y="2276640"/>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7" name="Right Arrow 6"/>
          <p:cNvSpPr>
            <a:spLocks noChangeArrowheads="1"/>
          </p:cNvSpPr>
          <p:nvPr/>
        </p:nvSpPr>
        <p:spPr bwMode="auto">
          <a:xfrm rot="962847">
            <a:off x="498031" y="4250287"/>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3007533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overview</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28</a:t>
            </a:fld>
            <a:endParaRPr lang="en-US"/>
          </a:p>
        </p:txBody>
      </p:sp>
      <p:grpSp>
        <p:nvGrpSpPr>
          <p:cNvPr id="13" name="Group 12"/>
          <p:cNvGrpSpPr/>
          <p:nvPr/>
        </p:nvGrpSpPr>
        <p:grpSpPr>
          <a:xfrm>
            <a:off x="553156" y="1665112"/>
            <a:ext cx="8280399" cy="2687170"/>
            <a:chOff x="0" y="2028402"/>
            <a:chExt cx="5968954" cy="2323879"/>
          </a:xfrm>
        </p:grpSpPr>
        <p:pic>
          <p:nvPicPr>
            <p:cNvPr id="9" name="Picture 8"/>
            <p:cNvPicPr>
              <a:picLocks noChangeAspect="1"/>
            </p:cNvPicPr>
            <p:nvPr/>
          </p:nvPicPr>
          <p:blipFill>
            <a:blip r:embed="rId2" cstate="print"/>
            <a:stretch>
              <a:fillRect/>
            </a:stretch>
          </p:blipFill>
          <p:spPr>
            <a:xfrm>
              <a:off x="2116452" y="2028402"/>
              <a:ext cx="2697978" cy="2303392"/>
            </a:xfrm>
            <a:prstGeom prst="rect">
              <a:avLst/>
            </a:prstGeom>
          </p:spPr>
        </p:pic>
        <p:pic>
          <p:nvPicPr>
            <p:cNvPr id="11" name="Picture 10"/>
            <p:cNvPicPr>
              <a:picLocks noChangeAspect="1"/>
            </p:cNvPicPr>
            <p:nvPr/>
          </p:nvPicPr>
          <p:blipFill>
            <a:blip r:embed="rId3" cstate="print"/>
            <a:stretch>
              <a:fillRect/>
            </a:stretch>
          </p:blipFill>
          <p:spPr>
            <a:xfrm>
              <a:off x="0" y="2048889"/>
              <a:ext cx="3313842" cy="230339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4689710" y="2109906"/>
              <a:ext cx="1279244" cy="2211434"/>
            </a:xfrm>
            <a:prstGeom prst="rect">
              <a:avLst/>
            </a:prstGeom>
          </p:spPr>
        </p:pic>
      </p:grpSp>
      <p:cxnSp>
        <p:nvCxnSpPr>
          <p:cNvPr id="15" name="Straight Connector 14"/>
          <p:cNvCxnSpPr/>
          <p:nvPr/>
        </p:nvCxnSpPr>
        <p:spPr>
          <a:xfrm flipH="1">
            <a:off x="2102556" y="1227667"/>
            <a:ext cx="1" cy="3499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373504" y="1238955"/>
            <a:ext cx="1" cy="3499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977569" y="1259712"/>
            <a:ext cx="1" cy="3499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Curved Right Arrow 19"/>
          <p:cNvSpPr/>
          <p:nvPr/>
        </p:nvSpPr>
        <p:spPr>
          <a:xfrm rot="2347057">
            <a:off x="5755587" y="1189191"/>
            <a:ext cx="451606" cy="1900386"/>
          </a:xfrm>
          <a:prstGeom prst="curved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5545979" y="1215293"/>
            <a:ext cx="1009273" cy="404690"/>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Clinical Huddle</a:t>
            </a:r>
            <a:endParaRPr lang="en-US" sz="1400" dirty="0">
              <a:solidFill>
                <a:schemeClr val="tx1"/>
              </a:solidFill>
            </a:endParaRPr>
          </a:p>
        </p:txBody>
      </p:sp>
      <p:sp>
        <p:nvSpPr>
          <p:cNvPr id="22" name="Explosion 2 21"/>
          <p:cNvSpPr/>
          <p:nvPr/>
        </p:nvSpPr>
        <p:spPr>
          <a:xfrm>
            <a:off x="5373504" y="2892057"/>
            <a:ext cx="581385" cy="466387"/>
          </a:xfrm>
          <a:prstGeom prst="irregularSeal2">
            <a:avLst/>
          </a:prstGeom>
          <a:solidFill>
            <a:srgbClr val="FF0000">
              <a:alpha val="15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Explosion 2 22"/>
          <p:cNvSpPr/>
          <p:nvPr/>
        </p:nvSpPr>
        <p:spPr>
          <a:xfrm>
            <a:off x="4100682" y="2811263"/>
            <a:ext cx="1432285" cy="645959"/>
          </a:xfrm>
          <a:prstGeom prst="irregularSeal2">
            <a:avLst/>
          </a:prstGeom>
          <a:solidFill>
            <a:srgbClr val="FF0000">
              <a:alpha val="15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rved Right Arrow 23"/>
          <p:cNvSpPr/>
          <p:nvPr/>
        </p:nvSpPr>
        <p:spPr>
          <a:xfrm rot="20404048" flipH="1">
            <a:off x="4465929" y="1203550"/>
            <a:ext cx="462669" cy="1900386"/>
          </a:xfrm>
          <a:prstGeom prst="curved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218408" y="1217379"/>
            <a:ext cx="1226591" cy="404690"/>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Pre visit Preparation</a:t>
            </a:r>
            <a:endParaRPr lang="en-US" sz="1400" dirty="0">
              <a:solidFill>
                <a:schemeClr val="tx1"/>
              </a:solidFill>
            </a:endParaRPr>
          </a:p>
        </p:txBody>
      </p:sp>
      <p:sp>
        <p:nvSpPr>
          <p:cNvPr id="27" name="Curved Right Arrow 26"/>
          <p:cNvSpPr/>
          <p:nvPr/>
        </p:nvSpPr>
        <p:spPr>
          <a:xfrm rot="2884647">
            <a:off x="6682668" y="1313369"/>
            <a:ext cx="451606" cy="1900386"/>
          </a:xfrm>
          <a:prstGeom prst="curved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Explosion 2 27"/>
          <p:cNvSpPr/>
          <p:nvPr/>
        </p:nvSpPr>
        <p:spPr>
          <a:xfrm>
            <a:off x="5870223" y="2875125"/>
            <a:ext cx="927081" cy="466387"/>
          </a:xfrm>
          <a:prstGeom prst="irregularSeal2">
            <a:avLst/>
          </a:prstGeom>
          <a:solidFill>
            <a:srgbClr val="FF0000">
              <a:alpha val="15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708899" y="1688802"/>
            <a:ext cx="1307004" cy="404690"/>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Collaborative Visit</a:t>
            </a:r>
            <a:endParaRPr lang="en-US" sz="1400" dirty="0">
              <a:solidFill>
                <a:schemeClr val="tx1"/>
              </a:solidFill>
            </a:endParaRPr>
          </a:p>
        </p:txBody>
      </p:sp>
      <p:sp>
        <p:nvSpPr>
          <p:cNvPr id="29" name="Rectangle 28"/>
          <p:cNvSpPr/>
          <p:nvPr/>
        </p:nvSpPr>
        <p:spPr>
          <a:xfrm>
            <a:off x="252253" y="1299224"/>
            <a:ext cx="1226591" cy="404690"/>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Data, Tools &amp; Information</a:t>
            </a:r>
            <a:endParaRPr lang="en-US" sz="1400" dirty="0">
              <a:solidFill>
                <a:schemeClr val="tx1"/>
              </a:solidFill>
            </a:endParaRPr>
          </a:p>
        </p:txBody>
      </p:sp>
      <p:sp>
        <p:nvSpPr>
          <p:cNvPr id="30" name="Oval 29"/>
          <p:cNvSpPr/>
          <p:nvPr/>
        </p:nvSpPr>
        <p:spPr>
          <a:xfrm>
            <a:off x="762000" y="1759357"/>
            <a:ext cx="1806222" cy="25929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25254" y="3908783"/>
            <a:ext cx="1850303" cy="1754326"/>
          </a:xfrm>
          <a:prstGeom prst="rect">
            <a:avLst/>
          </a:prstGeom>
          <a:solidFill>
            <a:srgbClr val="FFFFFF"/>
          </a:solidFill>
          <a:ln>
            <a:solidFill>
              <a:schemeClr val="tx1"/>
            </a:solidFill>
          </a:ln>
        </p:spPr>
        <p:txBody>
          <a:bodyPr wrap="square" rtlCol="0">
            <a:spAutoFit/>
          </a:bodyPr>
          <a:lstStyle/>
          <a:p>
            <a:r>
              <a:rPr lang="en-US" sz="1200" dirty="0" smtClean="0"/>
              <a:t>Key information and Tools and training on the tools is key to success</a:t>
            </a:r>
          </a:p>
          <a:p>
            <a:pPr marL="171450" indent="-171450">
              <a:buFont typeface="Arial"/>
              <a:buChar char="•"/>
            </a:pPr>
            <a:r>
              <a:rPr lang="en-US" sz="1200" dirty="0" err="1" smtClean="0"/>
              <a:t>HealthInfoNet</a:t>
            </a:r>
            <a:r>
              <a:rPr lang="en-US" sz="1200" dirty="0" smtClean="0"/>
              <a:t> (HIN)</a:t>
            </a:r>
          </a:p>
          <a:p>
            <a:pPr marL="171450" indent="-171450">
              <a:buFont typeface="Arial"/>
              <a:buChar char="•"/>
            </a:pPr>
            <a:r>
              <a:rPr lang="en-US" sz="1200" dirty="0" smtClean="0"/>
              <a:t>Centricity</a:t>
            </a:r>
          </a:p>
          <a:p>
            <a:pPr marL="171450" indent="-171450">
              <a:buFont typeface="Arial"/>
              <a:buChar char="•"/>
            </a:pPr>
            <a:r>
              <a:rPr lang="en-US" sz="1200" dirty="0" smtClean="0"/>
              <a:t>Practice Census</a:t>
            </a:r>
          </a:p>
          <a:p>
            <a:pPr marL="171450" indent="-171450">
              <a:buFont typeface="Arial"/>
              <a:buChar char="•"/>
            </a:pPr>
            <a:r>
              <a:rPr lang="en-US" sz="1200" dirty="0" smtClean="0"/>
              <a:t>PMP</a:t>
            </a:r>
          </a:p>
          <a:p>
            <a:pPr marL="171450" indent="-171450">
              <a:buFont typeface="Arial"/>
              <a:buChar char="•"/>
            </a:pPr>
            <a:r>
              <a:rPr lang="en-US" sz="1200" dirty="0" smtClean="0"/>
              <a:t>IPRO</a:t>
            </a:r>
          </a:p>
          <a:p>
            <a:pPr marL="171450" indent="-171450"/>
            <a:endParaRPr lang="en-US" sz="1200" dirty="0"/>
          </a:p>
        </p:txBody>
      </p:sp>
      <p:sp>
        <p:nvSpPr>
          <p:cNvPr id="32" name="TextBox 31"/>
          <p:cNvSpPr txBox="1"/>
          <p:nvPr/>
        </p:nvSpPr>
        <p:spPr>
          <a:xfrm>
            <a:off x="2150330" y="3905962"/>
            <a:ext cx="3088344" cy="1015663"/>
          </a:xfrm>
          <a:prstGeom prst="rect">
            <a:avLst/>
          </a:prstGeom>
          <a:solidFill>
            <a:srgbClr val="FFFFFF"/>
          </a:solidFill>
          <a:ln>
            <a:solidFill>
              <a:schemeClr val="tx1"/>
            </a:solidFill>
          </a:ln>
        </p:spPr>
        <p:txBody>
          <a:bodyPr wrap="square" rtlCol="0">
            <a:spAutoFit/>
          </a:bodyPr>
          <a:lstStyle/>
          <a:p>
            <a:r>
              <a:rPr lang="en-US" sz="1200" dirty="0" smtClean="0">
                <a:solidFill>
                  <a:srgbClr val="FF0000"/>
                </a:solidFill>
              </a:rPr>
              <a:t>Pre-visit work (2 weeks prior, 48 </a:t>
            </a:r>
            <a:r>
              <a:rPr lang="en-US" sz="1200" dirty="0" err="1" smtClean="0">
                <a:solidFill>
                  <a:srgbClr val="FF0000"/>
                </a:solidFill>
              </a:rPr>
              <a:t>hrs</a:t>
            </a:r>
            <a:r>
              <a:rPr lang="en-US" sz="1200" dirty="0" smtClean="0">
                <a:solidFill>
                  <a:srgbClr val="FF0000"/>
                </a:solidFill>
              </a:rPr>
              <a:t> prior) is the key to successful and effective Collaborative Care visit. When preparation is done well we prevent unnecessary multiple visits, missed labs .</a:t>
            </a:r>
          </a:p>
        </p:txBody>
      </p:sp>
      <p:sp>
        <p:nvSpPr>
          <p:cNvPr id="33" name="TextBox 32"/>
          <p:cNvSpPr txBox="1"/>
          <p:nvPr/>
        </p:nvSpPr>
        <p:spPr>
          <a:xfrm>
            <a:off x="6166174" y="3711559"/>
            <a:ext cx="2131548" cy="1015663"/>
          </a:xfrm>
          <a:prstGeom prst="rect">
            <a:avLst/>
          </a:prstGeom>
          <a:solidFill>
            <a:srgbClr val="FFFFFF"/>
          </a:solidFill>
          <a:ln>
            <a:solidFill>
              <a:schemeClr val="tx1"/>
            </a:solidFill>
          </a:ln>
        </p:spPr>
        <p:txBody>
          <a:bodyPr wrap="square" rtlCol="0">
            <a:spAutoFit/>
          </a:bodyPr>
          <a:lstStyle/>
          <a:p>
            <a:r>
              <a:rPr lang="en-US" sz="1200" dirty="0" smtClean="0">
                <a:solidFill>
                  <a:srgbClr val="FF0000"/>
                </a:solidFill>
              </a:rPr>
              <a:t>Collaborative Visit:</a:t>
            </a:r>
          </a:p>
          <a:p>
            <a:pPr marL="171450" indent="-171450">
              <a:buFont typeface="Arial"/>
              <a:buChar char="•"/>
            </a:pPr>
            <a:r>
              <a:rPr lang="en-US" sz="1200" dirty="0" smtClean="0">
                <a:solidFill>
                  <a:srgbClr val="FF0000"/>
                </a:solidFill>
              </a:rPr>
              <a:t>Nurse driven prep</a:t>
            </a:r>
          </a:p>
          <a:p>
            <a:pPr marL="171450" indent="-171450">
              <a:buFont typeface="Arial"/>
              <a:buChar char="•"/>
            </a:pPr>
            <a:r>
              <a:rPr lang="en-US" sz="1200" dirty="0" smtClean="0">
                <a:solidFill>
                  <a:srgbClr val="FF0000"/>
                </a:solidFill>
              </a:rPr>
              <a:t>Leverage provider  time</a:t>
            </a:r>
          </a:p>
          <a:p>
            <a:r>
              <a:rPr lang="en-US" sz="1200" dirty="0" smtClean="0">
                <a:solidFill>
                  <a:srgbClr val="FF0000"/>
                </a:solidFill>
              </a:rPr>
              <a:t>    (15 min </a:t>
            </a:r>
            <a:r>
              <a:rPr lang="en-US" sz="1200" dirty="0" err="1" smtClean="0">
                <a:solidFill>
                  <a:srgbClr val="FF0000"/>
                </a:solidFill>
              </a:rPr>
              <a:t>vs</a:t>
            </a:r>
            <a:r>
              <a:rPr lang="en-US" sz="1200" dirty="0" smtClean="0">
                <a:solidFill>
                  <a:srgbClr val="FF0000"/>
                </a:solidFill>
              </a:rPr>
              <a:t> 30 min)</a:t>
            </a:r>
          </a:p>
          <a:p>
            <a:pPr marL="171450" indent="-171450">
              <a:buFont typeface="Arial"/>
              <a:buChar char="•"/>
            </a:pPr>
            <a:r>
              <a:rPr lang="en-US" sz="1200" dirty="0" smtClean="0">
                <a:solidFill>
                  <a:srgbClr val="FF0000"/>
                </a:solidFill>
              </a:rPr>
              <a:t>Collaborative care</a:t>
            </a:r>
          </a:p>
        </p:txBody>
      </p:sp>
      <p:sp>
        <p:nvSpPr>
          <p:cNvPr id="34" name="TextBox 33"/>
          <p:cNvSpPr txBox="1"/>
          <p:nvPr/>
        </p:nvSpPr>
        <p:spPr>
          <a:xfrm>
            <a:off x="2567070" y="5176710"/>
            <a:ext cx="5141830" cy="1569660"/>
          </a:xfrm>
          <a:prstGeom prst="rect">
            <a:avLst/>
          </a:prstGeom>
          <a:solidFill>
            <a:srgbClr val="FFFFFF"/>
          </a:solidFill>
          <a:ln>
            <a:solidFill>
              <a:schemeClr val="tx1"/>
            </a:solidFill>
          </a:ln>
        </p:spPr>
        <p:txBody>
          <a:bodyPr wrap="square" rtlCol="0">
            <a:spAutoFit/>
          </a:bodyPr>
          <a:lstStyle/>
          <a:p>
            <a:r>
              <a:rPr lang="en-US" sz="1200" b="1" dirty="0" smtClean="0">
                <a:solidFill>
                  <a:srgbClr val="FF0000"/>
                </a:solidFill>
              </a:rPr>
              <a:t>Clinical Huddle (Daily):</a:t>
            </a:r>
          </a:p>
          <a:p>
            <a:r>
              <a:rPr lang="en-US" sz="1200" dirty="0" smtClean="0">
                <a:solidFill>
                  <a:srgbClr val="FF0000"/>
                </a:solidFill>
              </a:rPr>
              <a:t>Nurse-Provider </a:t>
            </a:r>
            <a:r>
              <a:rPr lang="en-US" sz="1200" dirty="0">
                <a:solidFill>
                  <a:srgbClr val="FF0000"/>
                </a:solidFill>
              </a:rPr>
              <a:t>have common understanding of </a:t>
            </a:r>
            <a:r>
              <a:rPr lang="en-US" sz="1200" dirty="0" smtClean="0">
                <a:solidFill>
                  <a:srgbClr val="FF0000"/>
                </a:solidFill>
              </a:rPr>
              <a:t>patient condition and daily objectives. Clinical huddles create </a:t>
            </a:r>
            <a:r>
              <a:rPr lang="en-US" sz="1200" dirty="0">
                <a:solidFill>
                  <a:srgbClr val="FF0000"/>
                </a:solidFill>
              </a:rPr>
              <a:t>the opportunity for Increased:</a:t>
            </a:r>
          </a:p>
          <a:p>
            <a:pPr marL="171450" indent="-171450">
              <a:buFont typeface="Arial"/>
              <a:buChar char="•"/>
            </a:pPr>
            <a:r>
              <a:rPr lang="en-US" sz="1200" dirty="0">
                <a:solidFill>
                  <a:srgbClr val="FF0000"/>
                </a:solidFill>
              </a:rPr>
              <a:t>Patient satisfaction (quality time)</a:t>
            </a:r>
          </a:p>
          <a:p>
            <a:pPr marL="171450" indent="-171450">
              <a:buFont typeface="Arial"/>
              <a:buChar char="•"/>
            </a:pPr>
            <a:r>
              <a:rPr lang="en-US" sz="1200" dirty="0">
                <a:solidFill>
                  <a:srgbClr val="FF0000"/>
                </a:solidFill>
              </a:rPr>
              <a:t>Visits (30 </a:t>
            </a:r>
            <a:r>
              <a:rPr lang="en-US" sz="1200" dirty="0" smtClean="0">
                <a:solidFill>
                  <a:srgbClr val="FF0000"/>
                </a:solidFill>
              </a:rPr>
              <a:t>&amp; 45 min </a:t>
            </a:r>
            <a:r>
              <a:rPr lang="en-US" sz="1200" dirty="0">
                <a:solidFill>
                  <a:srgbClr val="FF0000"/>
                </a:solidFill>
              </a:rPr>
              <a:t>p</a:t>
            </a:r>
            <a:r>
              <a:rPr lang="en-US" sz="1200" dirty="0" smtClean="0">
                <a:solidFill>
                  <a:srgbClr val="FF0000"/>
                </a:solidFill>
              </a:rPr>
              <a:t>rovider </a:t>
            </a:r>
            <a:r>
              <a:rPr lang="en-US" sz="1200" dirty="0">
                <a:solidFill>
                  <a:srgbClr val="FF0000"/>
                </a:solidFill>
              </a:rPr>
              <a:t>visits completed in </a:t>
            </a:r>
            <a:r>
              <a:rPr lang="en-US" sz="1200" dirty="0" smtClean="0">
                <a:solidFill>
                  <a:srgbClr val="FF0000"/>
                </a:solidFill>
              </a:rPr>
              <a:t>15 min)</a:t>
            </a:r>
            <a:endParaRPr lang="en-US" sz="1200" dirty="0">
              <a:solidFill>
                <a:srgbClr val="FF0000"/>
              </a:solidFill>
            </a:endParaRPr>
          </a:p>
          <a:p>
            <a:pPr marL="171450" indent="-171450">
              <a:buFont typeface="Arial"/>
              <a:buChar char="•"/>
            </a:pPr>
            <a:r>
              <a:rPr lang="en-US" sz="1200" dirty="0">
                <a:solidFill>
                  <a:srgbClr val="FF0000"/>
                </a:solidFill>
              </a:rPr>
              <a:t>Access (Capacity)</a:t>
            </a:r>
          </a:p>
          <a:p>
            <a:pPr marL="171450" indent="-171450">
              <a:buFont typeface="Arial"/>
              <a:buChar char="•"/>
            </a:pPr>
            <a:r>
              <a:rPr lang="en-US" sz="1200" dirty="0">
                <a:solidFill>
                  <a:srgbClr val="FF0000"/>
                </a:solidFill>
              </a:rPr>
              <a:t>RVU/visit</a:t>
            </a:r>
          </a:p>
          <a:p>
            <a:pPr marL="171450" indent="-171450">
              <a:buFont typeface="Arial"/>
              <a:buChar char="•"/>
            </a:pPr>
            <a:r>
              <a:rPr lang="en-US" sz="1200" dirty="0">
                <a:solidFill>
                  <a:srgbClr val="FF0000"/>
                </a:solidFill>
              </a:rPr>
              <a:t>Revenue &gt;&gt; </a:t>
            </a:r>
            <a:r>
              <a:rPr lang="en-US" sz="1200" dirty="0" smtClean="0">
                <a:solidFill>
                  <a:srgbClr val="FF0000"/>
                </a:solidFill>
              </a:rPr>
              <a:t>cost</a:t>
            </a:r>
          </a:p>
        </p:txBody>
      </p:sp>
      <p:cxnSp>
        <p:nvCxnSpPr>
          <p:cNvPr id="5" name="Straight Arrow Connector 4"/>
          <p:cNvCxnSpPr/>
          <p:nvPr/>
        </p:nvCxnSpPr>
        <p:spPr>
          <a:xfrm flipV="1">
            <a:off x="5373505" y="3457222"/>
            <a:ext cx="201795" cy="18468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81484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Care Model: Key steps in the process</a:t>
            </a:r>
            <a:endParaRPr lang="en-US" dirty="0"/>
          </a:p>
        </p:txBody>
      </p:sp>
      <p:sp>
        <p:nvSpPr>
          <p:cNvPr id="3" name="Content Placeholder 2"/>
          <p:cNvSpPr>
            <a:spLocks noGrp="1"/>
          </p:cNvSpPr>
          <p:nvPr>
            <p:ph idx="1"/>
          </p:nvPr>
        </p:nvSpPr>
        <p:spPr>
          <a:xfrm>
            <a:off x="409222" y="1268310"/>
            <a:ext cx="8277578" cy="4525963"/>
          </a:xfrm>
        </p:spPr>
        <p:txBody>
          <a:bodyPr/>
          <a:lstStyle/>
          <a:p>
            <a:r>
              <a:rPr lang="en-US" sz="1800" dirty="0" smtClean="0"/>
              <a:t>CCV Candidate selection (and graduation)</a:t>
            </a:r>
          </a:p>
          <a:p>
            <a:pPr lvl="1"/>
            <a:r>
              <a:rPr lang="en-US" sz="1600" dirty="0" smtClean="0"/>
              <a:t>Provider/Staff nomination</a:t>
            </a:r>
          </a:p>
          <a:p>
            <a:pPr lvl="1"/>
            <a:r>
              <a:rPr lang="en-US" sz="1600" dirty="0" smtClean="0"/>
              <a:t>Multiple co-morbidities</a:t>
            </a:r>
          </a:p>
          <a:p>
            <a:pPr lvl="1"/>
            <a:r>
              <a:rPr lang="en-US" sz="1600" dirty="0" smtClean="0"/>
              <a:t>Key environmental/social factors</a:t>
            </a:r>
          </a:p>
          <a:p>
            <a:pPr lvl="1"/>
            <a:r>
              <a:rPr lang="en-US" sz="1600" dirty="0" smtClean="0"/>
              <a:t>Introduce </a:t>
            </a:r>
            <a:r>
              <a:rPr lang="en-US" sz="1600" dirty="0" err="1" smtClean="0"/>
              <a:t>HProvider</a:t>
            </a:r>
            <a:r>
              <a:rPr lang="en-US" sz="1600" dirty="0" smtClean="0"/>
              <a:t> input (IPRO: predictive modeling)</a:t>
            </a:r>
          </a:p>
          <a:p>
            <a:pPr lvl="1"/>
            <a:endParaRPr lang="en-US" sz="500" dirty="0" smtClean="0"/>
          </a:p>
          <a:p>
            <a:r>
              <a:rPr lang="en-US" sz="1800" dirty="0" smtClean="0"/>
              <a:t>Visit preparation</a:t>
            </a:r>
          </a:p>
          <a:p>
            <a:pPr lvl="1"/>
            <a:r>
              <a:rPr lang="en-US" sz="1600" dirty="0"/>
              <a:t>Key to success of the Collaborative care “visit”</a:t>
            </a:r>
          </a:p>
          <a:p>
            <a:pPr lvl="1"/>
            <a:r>
              <a:rPr lang="en-US" sz="1600" dirty="0" smtClean="0"/>
              <a:t>Nurse driven process</a:t>
            </a:r>
          </a:p>
          <a:p>
            <a:pPr lvl="1"/>
            <a:r>
              <a:rPr lang="en-US" sz="1600" dirty="0" smtClean="0"/>
              <a:t>Sets stage for coding opportunities (99214, 99215)</a:t>
            </a:r>
          </a:p>
          <a:p>
            <a:pPr lvl="1"/>
            <a:r>
              <a:rPr lang="en-US" sz="1600" dirty="0" smtClean="0"/>
              <a:t>Enables ‘high velocity’ flow of patients and ‘high productivity’ of providers</a:t>
            </a:r>
          </a:p>
          <a:p>
            <a:endParaRPr lang="en-US" sz="500" dirty="0" smtClean="0"/>
          </a:p>
          <a:p>
            <a:r>
              <a:rPr lang="en-US" sz="1800" dirty="0" smtClean="0"/>
              <a:t>Visit</a:t>
            </a:r>
          </a:p>
          <a:p>
            <a:pPr lvl="1"/>
            <a:r>
              <a:rPr lang="en-US" sz="1600" dirty="0" smtClean="0"/>
              <a:t>Patient centered visit</a:t>
            </a:r>
          </a:p>
          <a:p>
            <a:pPr lvl="1"/>
            <a:r>
              <a:rPr lang="en-US" sz="1600" dirty="0" smtClean="0"/>
              <a:t>Collaborative care approach (Nurse coordinated)</a:t>
            </a:r>
          </a:p>
          <a:p>
            <a:pPr lvl="1"/>
            <a:r>
              <a:rPr lang="en-US" sz="1600" dirty="0" smtClean="0"/>
              <a:t>Provider visit target 15 min (</a:t>
            </a:r>
            <a:r>
              <a:rPr lang="en-US" sz="1600" dirty="0" err="1" smtClean="0"/>
              <a:t>vs</a:t>
            </a:r>
            <a:r>
              <a:rPr lang="en-US" sz="1600" dirty="0" smtClean="0"/>
              <a:t> 30 min)</a:t>
            </a:r>
          </a:p>
          <a:p>
            <a:pPr lvl="1"/>
            <a:endParaRPr lang="en-US" sz="1800" dirty="0"/>
          </a:p>
          <a:p>
            <a:pPr marL="171450" indent="0">
              <a:buNone/>
            </a:pPr>
            <a:endParaRPr lang="en-US" sz="1800" dirty="0" smtClean="0"/>
          </a:p>
        </p:txBody>
      </p:sp>
      <p:sp>
        <p:nvSpPr>
          <p:cNvPr id="4" name="Slide Number Placeholder 3"/>
          <p:cNvSpPr>
            <a:spLocks noGrp="1"/>
          </p:cNvSpPr>
          <p:nvPr>
            <p:ph type="sldNum" sz="quarter" idx="11"/>
          </p:nvPr>
        </p:nvSpPr>
        <p:spPr/>
        <p:txBody>
          <a:bodyPr/>
          <a:lstStyle/>
          <a:p>
            <a:fld id="{0B1CE194-0B0C-4E89-9098-B9F8BE2830FE}" type="slidenum">
              <a:rPr lang="en-US" smtClean="0"/>
              <a:pPr/>
              <a:t>29</a:t>
            </a:fld>
            <a:endParaRPr lang="en-US"/>
          </a:p>
        </p:txBody>
      </p:sp>
      <p:sp>
        <p:nvSpPr>
          <p:cNvPr id="5" name="TextBox 4"/>
          <p:cNvSpPr txBox="1"/>
          <p:nvPr/>
        </p:nvSpPr>
        <p:spPr>
          <a:xfrm>
            <a:off x="-437444" y="1749778"/>
            <a:ext cx="184666" cy="461665"/>
          </a:xfrm>
          <a:prstGeom prst="rect">
            <a:avLst/>
          </a:prstGeom>
          <a:noFill/>
        </p:spPr>
        <p:txBody>
          <a:bodyPr wrap="none" rtlCol="0">
            <a:spAutoFit/>
          </a:bodyPr>
          <a:lstStyle/>
          <a:p>
            <a:endParaRPr lang="en-US" dirty="0"/>
          </a:p>
        </p:txBody>
      </p:sp>
      <p:sp>
        <p:nvSpPr>
          <p:cNvPr id="6" name="Right Arrow 5"/>
          <p:cNvSpPr>
            <a:spLocks noChangeArrowheads="1"/>
          </p:cNvSpPr>
          <p:nvPr/>
        </p:nvSpPr>
        <p:spPr bwMode="auto">
          <a:xfrm rot="962847">
            <a:off x="438761" y="2855196"/>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7" name="Right Arrow 6"/>
          <p:cNvSpPr>
            <a:spLocks noChangeArrowheads="1"/>
          </p:cNvSpPr>
          <p:nvPr/>
        </p:nvSpPr>
        <p:spPr bwMode="auto">
          <a:xfrm rot="962847">
            <a:off x="438762" y="4445935"/>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227818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and Staff Relations</a:t>
            </a:r>
            <a:endParaRPr lang="en-US" dirty="0"/>
          </a:p>
        </p:txBody>
      </p:sp>
      <p:sp>
        <p:nvSpPr>
          <p:cNvPr id="3" name="Content Placeholder 2"/>
          <p:cNvSpPr>
            <a:spLocks noGrp="1"/>
          </p:cNvSpPr>
          <p:nvPr>
            <p:ph idx="1"/>
          </p:nvPr>
        </p:nvSpPr>
        <p:spPr>
          <a:xfrm>
            <a:off x="850899" y="1203158"/>
            <a:ext cx="7620073" cy="4525963"/>
          </a:xfrm>
        </p:spPr>
        <p:txBody>
          <a:bodyPr/>
          <a:lstStyle/>
          <a:p>
            <a:pPr marL="0" indent="0">
              <a:buSzPct val="100000"/>
              <a:buNone/>
            </a:pPr>
            <a:endParaRPr lang="en-US" sz="2000" i="1" dirty="0" smtClean="0"/>
          </a:p>
          <a:p>
            <a:pPr marL="0" indent="0">
              <a:buSzPct val="100000"/>
              <a:buNone/>
            </a:pPr>
            <a:endParaRPr lang="en-US" sz="2000" i="1" dirty="0" smtClean="0"/>
          </a:p>
          <a:p>
            <a:pPr marL="0" indent="0" algn="ctr">
              <a:buSzPct val="100000"/>
              <a:buNone/>
            </a:pPr>
            <a:r>
              <a:rPr lang="en-US" sz="2000" i="1" dirty="0" smtClean="0"/>
              <a:t>Being a superior service organization is a total team effort. While we recognize different levels of skill and responsibility in our organization., we do not support (recognize) differences in status between professional (Provider, NP, RN) and management support staff. Indeed, these lines will become more blurred as the entire office team becomes more involved in achieving superior clinical results</a:t>
            </a:r>
            <a:endParaRPr lang="en-US" sz="2800" i="1"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3</a:t>
            </a:fld>
            <a:endParaRPr lang="en-US"/>
          </a:p>
        </p:txBody>
      </p:sp>
    </p:spTree>
    <p:extLst>
      <p:ext uri="{BB962C8B-B14F-4D97-AF65-F5344CB8AC3E}">
        <p14:creationId xmlns:p14="http://schemas.microsoft.com/office/powerpoint/2010/main" xmlns="" val="199242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a:t>
            </a:r>
            <a:endParaRPr lang="en-US" dirty="0"/>
          </a:p>
        </p:txBody>
      </p:sp>
      <p:sp>
        <p:nvSpPr>
          <p:cNvPr id="3" name="Content Placeholder 2"/>
          <p:cNvSpPr>
            <a:spLocks noGrp="1"/>
          </p:cNvSpPr>
          <p:nvPr>
            <p:ph idx="1"/>
          </p:nvPr>
        </p:nvSpPr>
        <p:spPr>
          <a:xfrm>
            <a:off x="425196" y="1227253"/>
            <a:ext cx="8464803" cy="4525963"/>
          </a:xfrm>
        </p:spPr>
        <p:txBody>
          <a:bodyPr/>
          <a:lstStyle/>
          <a:p>
            <a:pPr lvl="0"/>
            <a:r>
              <a:rPr lang="en-US" sz="1600" dirty="0" smtClean="0"/>
              <a:t>Practice leadership </a:t>
            </a:r>
            <a:r>
              <a:rPr lang="en-US" sz="1600" dirty="0"/>
              <a:t>with full </a:t>
            </a:r>
            <a:r>
              <a:rPr lang="en-US" sz="1600" dirty="0" smtClean="0"/>
              <a:t>care team buy in (Providers, Nurses, Clinical Support &amp; PSRs)</a:t>
            </a:r>
            <a:endParaRPr lang="en-US" sz="1600" dirty="0"/>
          </a:p>
          <a:p>
            <a:pPr lvl="0"/>
            <a:r>
              <a:rPr lang="en-US" sz="1600" dirty="0"/>
              <a:t>Trust in the system and between the team members – established through:</a:t>
            </a:r>
          </a:p>
          <a:p>
            <a:pPr lvl="1"/>
            <a:r>
              <a:rPr lang="en-US" sz="1400" dirty="0"/>
              <a:t>Clear and transparent training program that includes deliberate feedback to develop and refine competencies;</a:t>
            </a:r>
          </a:p>
          <a:p>
            <a:pPr lvl="1"/>
            <a:r>
              <a:rPr lang="en-US" sz="1400" dirty="0"/>
              <a:t>Protocols/</a:t>
            </a:r>
            <a:r>
              <a:rPr lang="en-US" sz="1400" dirty="0" smtClean="0"/>
              <a:t>standards, phased implementation plan</a:t>
            </a:r>
            <a:endParaRPr lang="en-US" sz="1400" dirty="0"/>
          </a:p>
          <a:p>
            <a:pPr lvl="0"/>
            <a:r>
              <a:rPr lang="en-US" sz="1600" dirty="0"/>
              <a:t>Appropriate room assignments &amp; capacity to enable nurse/provider effectiveness</a:t>
            </a:r>
          </a:p>
          <a:p>
            <a:pPr lvl="0"/>
            <a:r>
              <a:rPr lang="en-US" sz="1600" dirty="0" smtClean="0"/>
              <a:t>Understanding that staffing </a:t>
            </a:r>
            <a:r>
              <a:rPr lang="en-US" sz="1600" dirty="0"/>
              <a:t>model </a:t>
            </a:r>
            <a:r>
              <a:rPr lang="en-US" sz="1600" dirty="0" smtClean="0"/>
              <a:t>in </a:t>
            </a:r>
            <a:r>
              <a:rPr lang="en-US" sz="1600" dirty="0"/>
              <a:t>the future will be different than the staffing model of </a:t>
            </a:r>
            <a:r>
              <a:rPr lang="en-US" sz="1600" dirty="0" smtClean="0"/>
              <a:t>the past.  </a:t>
            </a:r>
            <a:endParaRPr lang="en-US" sz="1600" dirty="0"/>
          </a:p>
          <a:p>
            <a:pPr lvl="0"/>
            <a:r>
              <a:rPr lang="en-US" sz="1600" dirty="0"/>
              <a:t>Training for the specialty nurse in:</a:t>
            </a:r>
          </a:p>
          <a:p>
            <a:pPr lvl="1"/>
            <a:r>
              <a:rPr lang="en-US" sz="1400" dirty="0" smtClean="0"/>
              <a:t>Case </a:t>
            </a:r>
            <a:r>
              <a:rPr lang="en-US" sz="1400" dirty="0"/>
              <a:t>management</a:t>
            </a:r>
          </a:p>
          <a:p>
            <a:pPr lvl="1"/>
            <a:r>
              <a:rPr lang="en-US" sz="1400" dirty="0"/>
              <a:t>Motivational interviewing</a:t>
            </a:r>
          </a:p>
          <a:p>
            <a:pPr lvl="1"/>
            <a:r>
              <a:rPr lang="en-US" sz="1400" dirty="0"/>
              <a:t>CPOE</a:t>
            </a:r>
          </a:p>
          <a:p>
            <a:pPr lvl="1"/>
            <a:r>
              <a:rPr lang="en-US" sz="1400" dirty="0"/>
              <a:t>Pop Manager</a:t>
            </a:r>
          </a:p>
          <a:p>
            <a:pPr lvl="1"/>
            <a:r>
              <a:rPr lang="en-US" sz="1400" dirty="0" smtClean="0"/>
              <a:t>Coding</a:t>
            </a:r>
          </a:p>
          <a:p>
            <a:pPr lvl="1"/>
            <a:r>
              <a:rPr lang="en-US" sz="1400" dirty="0" smtClean="0"/>
              <a:t>HIN</a:t>
            </a:r>
            <a:endParaRPr lang="en-US" sz="1400" dirty="0"/>
          </a:p>
          <a:p>
            <a:pPr lvl="0"/>
            <a:r>
              <a:rPr lang="en-US" sz="1600" dirty="0"/>
              <a:t>Recognize the visit notes are interdisciplinary tools:  Provider feedback and guidance is needed to ensure the nurses are documenting in a fashion that is usable downstream.  </a:t>
            </a:r>
          </a:p>
        </p:txBody>
      </p:sp>
      <p:sp>
        <p:nvSpPr>
          <p:cNvPr id="4" name="Slide Number Placeholder 3"/>
          <p:cNvSpPr>
            <a:spLocks noGrp="1"/>
          </p:cNvSpPr>
          <p:nvPr>
            <p:ph type="sldNum" sz="quarter" idx="11"/>
          </p:nvPr>
        </p:nvSpPr>
        <p:spPr/>
        <p:txBody>
          <a:bodyPr/>
          <a:lstStyle/>
          <a:p>
            <a:fld id="{0B1CE194-0B0C-4E89-9098-B9F8BE2830FE}" type="slidenum">
              <a:rPr lang="en-US" smtClean="0"/>
              <a:pPr/>
              <a:t>30</a:t>
            </a:fld>
            <a:endParaRPr lang="en-US"/>
          </a:p>
        </p:txBody>
      </p:sp>
      <p:sp>
        <p:nvSpPr>
          <p:cNvPr id="5" name="Right Arrow 4"/>
          <p:cNvSpPr>
            <a:spLocks noChangeArrowheads="1"/>
          </p:cNvSpPr>
          <p:nvPr/>
        </p:nvSpPr>
        <p:spPr bwMode="auto">
          <a:xfrm rot="962847">
            <a:off x="454735" y="3334973"/>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6" name="Right Arrow 5"/>
          <p:cNvSpPr>
            <a:spLocks noChangeArrowheads="1"/>
          </p:cNvSpPr>
          <p:nvPr/>
        </p:nvSpPr>
        <p:spPr bwMode="auto">
          <a:xfrm rot="962847">
            <a:off x="442488" y="1222525"/>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1162674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 </a:t>
            </a:r>
            <a:r>
              <a:rPr lang="en-US" sz="2000" dirty="0" smtClean="0"/>
              <a:t>(Leveraging upfront work at the back end…)</a:t>
            </a:r>
            <a:endParaRPr lang="en-US" dirty="0"/>
          </a:p>
        </p:txBody>
      </p:sp>
      <p:sp>
        <p:nvSpPr>
          <p:cNvPr id="3" name="Content Placeholder 2"/>
          <p:cNvSpPr>
            <a:spLocks noGrp="1"/>
          </p:cNvSpPr>
          <p:nvPr>
            <p:ph idx="1"/>
          </p:nvPr>
        </p:nvSpPr>
        <p:spPr>
          <a:xfrm>
            <a:off x="320842" y="1268113"/>
            <a:ext cx="8546432" cy="4525963"/>
          </a:xfrm>
        </p:spPr>
        <p:txBody>
          <a:bodyPr/>
          <a:lstStyle/>
          <a:p>
            <a:pPr lvl="0"/>
            <a:r>
              <a:rPr lang="en-US" sz="1800" dirty="0"/>
              <a:t>Decision support tools for the nurses (ex: protocols, checklists, hand-outs, </a:t>
            </a:r>
            <a:r>
              <a:rPr lang="en-US" sz="1800" dirty="0" err="1"/>
              <a:t>etc</a:t>
            </a:r>
            <a:r>
              <a:rPr lang="en-US" sz="1800" dirty="0"/>
              <a:t>) that have been developed from the perspective of the nurse (for usability).</a:t>
            </a:r>
          </a:p>
          <a:p>
            <a:pPr lvl="0"/>
            <a:r>
              <a:rPr lang="en-US" sz="1800" dirty="0"/>
              <a:t>Coders need to be educated in this (new model).  There are implications associated with how we interpret insurance guidelines.  In particular, understand the role of the scribe.</a:t>
            </a:r>
          </a:p>
          <a:p>
            <a:r>
              <a:rPr lang="en-US" sz="1800" dirty="0" smtClean="0"/>
              <a:t>Change Management: Address change issues in ‘intimate’ part of the process for the provider (visit)</a:t>
            </a:r>
          </a:p>
          <a:p>
            <a:r>
              <a:rPr lang="en-US" sz="1800" dirty="0" smtClean="0"/>
              <a:t>Build confidence/trust in system (Staff, Nurses and Providers)</a:t>
            </a:r>
          </a:p>
          <a:p>
            <a:r>
              <a:rPr lang="en-US" sz="1800" dirty="0" smtClean="0"/>
              <a:t>Provider confidence in the process:</a:t>
            </a:r>
          </a:p>
          <a:p>
            <a:pPr lvl="1"/>
            <a:r>
              <a:rPr lang="en-US" sz="1600" dirty="0" smtClean="0"/>
              <a:t>Pre-visit clinical huddle gives providers that pre-work has been done properly</a:t>
            </a:r>
          </a:p>
          <a:p>
            <a:pPr lvl="1"/>
            <a:r>
              <a:rPr lang="en-US" sz="1600" dirty="0" smtClean="0"/>
              <a:t>Need to see it in action and understand the  training involved.</a:t>
            </a:r>
          </a:p>
          <a:p>
            <a:pPr lvl="1"/>
            <a:r>
              <a:rPr lang="en-US" sz="1600" dirty="0" smtClean="0"/>
              <a:t>Provider needs to check work (scribing, etc) to gain trust in </a:t>
            </a:r>
            <a:r>
              <a:rPr lang="en-US" sz="1600" i="1" dirty="0" smtClean="0"/>
              <a:t>process </a:t>
            </a:r>
            <a:r>
              <a:rPr lang="en-US" sz="1600" dirty="0" smtClean="0"/>
              <a:t>(phase I). </a:t>
            </a:r>
          </a:p>
          <a:p>
            <a:r>
              <a:rPr lang="en-US" sz="1800" dirty="0" smtClean="0"/>
              <a:t>Metrics and Leading indicators</a:t>
            </a:r>
          </a:p>
        </p:txBody>
      </p:sp>
      <p:sp>
        <p:nvSpPr>
          <p:cNvPr id="4" name="Slide Number Placeholder 3"/>
          <p:cNvSpPr>
            <a:spLocks noGrp="1"/>
          </p:cNvSpPr>
          <p:nvPr>
            <p:ph type="sldNum" sz="quarter" idx="11"/>
          </p:nvPr>
        </p:nvSpPr>
        <p:spPr/>
        <p:txBody>
          <a:bodyPr/>
          <a:lstStyle/>
          <a:p>
            <a:fld id="{0B1CE194-0B0C-4E89-9098-B9F8BE2830FE}" type="slidenum">
              <a:rPr lang="en-US" smtClean="0"/>
              <a:pPr/>
              <a:t>31</a:t>
            </a:fld>
            <a:endParaRPr lang="en-US"/>
          </a:p>
        </p:txBody>
      </p:sp>
      <p:sp>
        <p:nvSpPr>
          <p:cNvPr id="5" name="Right Arrow 4"/>
          <p:cNvSpPr>
            <a:spLocks noChangeArrowheads="1"/>
          </p:cNvSpPr>
          <p:nvPr/>
        </p:nvSpPr>
        <p:spPr bwMode="auto">
          <a:xfrm rot="962847">
            <a:off x="383934" y="1278968"/>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6" name="Right Arrow 5"/>
          <p:cNvSpPr>
            <a:spLocks noChangeArrowheads="1"/>
          </p:cNvSpPr>
          <p:nvPr/>
        </p:nvSpPr>
        <p:spPr bwMode="auto">
          <a:xfrm rot="962847">
            <a:off x="371610" y="3940598"/>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7" name="TextBox 6"/>
          <p:cNvSpPr txBox="1"/>
          <p:nvPr/>
        </p:nvSpPr>
        <p:spPr>
          <a:xfrm>
            <a:off x="149412" y="5547220"/>
            <a:ext cx="8537388" cy="584776"/>
          </a:xfrm>
          <a:prstGeom prst="rect">
            <a:avLst/>
          </a:prstGeom>
          <a:solidFill>
            <a:srgbClr val="FFFF00"/>
          </a:solidFill>
          <a:ln>
            <a:solidFill>
              <a:schemeClr val="tx1"/>
            </a:solidFill>
          </a:ln>
        </p:spPr>
        <p:txBody>
          <a:bodyPr wrap="square" rtlCol="0">
            <a:spAutoFit/>
          </a:bodyPr>
          <a:lstStyle/>
          <a:p>
            <a:pPr algn="ctr"/>
            <a:r>
              <a:rPr lang="en-US" sz="1600" dirty="0" smtClean="0"/>
              <a:t>Providers must utilize the up front work completed by the RN. If the provider continues to conduct 30 &amp; 45 min chronic care visits, 90+% of the financial return will be lost</a:t>
            </a:r>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KPS to support success</a:t>
            </a:r>
            <a:endParaRPr lang="en-US" dirty="0"/>
          </a:p>
        </p:txBody>
      </p:sp>
      <p:sp>
        <p:nvSpPr>
          <p:cNvPr id="3" name="Content Placeholder 2"/>
          <p:cNvSpPr>
            <a:spLocks noGrp="1"/>
          </p:cNvSpPr>
          <p:nvPr>
            <p:ph idx="1"/>
          </p:nvPr>
        </p:nvSpPr>
        <p:spPr>
          <a:xfrm>
            <a:off x="577354" y="1301926"/>
            <a:ext cx="8077200" cy="4525963"/>
          </a:xfrm>
        </p:spPr>
        <p:txBody>
          <a:bodyPr/>
          <a:lstStyle/>
          <a:p>
            <a:pPr marL="0" indent="0">
              <a:buNone/>
            </a:pPr>
            <a:r>
              <a:rPr lang="en-US" sz="2000" dirty="0" smtClean="0"/>
              <a:t>Tools/Data:</a:t>
            </a:r>
          </a:p>
          <a:p>
            <a:r>
              <a:rPr lang="en-US" sz="2000" dirty="0" smtClean="0"/>
              <a:t>Health </a:t>
            </a:r>
            <a:r>
              <a:rPr lang="en-US" sz="2000" dirty="0" err="1" smtClean="0"/>
              <a:t>InfoNet</a:t>
            </a:r>
            <a:r>
              <a:rPr lang="en-US" sz="2000" dirty="0" smtClean="0"/>
              <a:t> (HIN)</a:t>
            </a:r>
          </a:p>
          <a:p>
            <a:r>
              <a:rPr lang="en-US" sz="2000" dirty="0" smtClean="0"/>
              <a:t>Population manager</a:t>
            </a:r>
          </a:p>
          <a:p>
            <a:r>
              <a:rPr lang="en-US" sz="2000" dirty="0" smtClean="0"/>
              <a:t>Practice Census</a:t>
            </a:r>
          </a:p>
          <a:p>
            <a:r>
              <a:rPr lang="en-US" sz="2000" dirty="0" smtClean="0"/>
              <a:t>HP - CCP List (IPRO: Probability based)</a:t>
            </a:r>
          </a:p>
          <a:p>
            <a:endParaRPr lang="en-US" sz="500" dirty="0" smtClean="0"/>
          </a:p>
          <a:p>
            <a:pPr marL="0" indent="0">
              <a:buNone/>
            </a:pPr>
            <a:r>
              <a:rPr lang="en-US" sz="2000" dirty="0" smtClean="0"/>
              <a:t>Processes KPS:</a:t>
            </a:r>
          </a:p>
          <a:p>
            <a:r>
              <a:rPr lang="en-US" sz="2000" dirty="0" smtClean="0"/>
              <a:t>Candidate selection</a:t>
            </a:r>
          </a:p>
          <a:p>
            <a:r>
              <a:rPr lang="en-US" sz="2000" dirty="0" smtClean="0"/>
              <a:t>Pre Visit prep</a:t>
            </a:r>
          </a:p>
          <a:p>
            <a:r>
              <a:rPr lang="en-US" sz="2000" dirty="0" smtClean="0"/>
              <a:t>Clinical Huddle</a:t>
            </a:r>
          </a:p>
          <a:p>
            <a:r>
              <a:rPr lang="en-US" sz="2000" dirty="0" smtClean="0"/>
              <a:t>RN: Provider patient visit</a:t>
            </a:r>
          </a:p>
          <a:p>
            <a:endParaRPr lang="en-US" sz="2000"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32</a:t>
            </a:fld>
            <a:endParaRPr lang="en-US"/>
          </a:p>
        </p:txBody>
      </p:sp>
      <p:pic>
        <p:nvPicPr>
          <p:cNvPr id="5" name="Picture 4" descr="Bangor Lean_Criteria for Collaborative Care 12-14-12JK.pdf"/>
          <p:cNvPicPr>
            <a:picLocks noChangeAspect="1"/>
          </p:cNvPicPr>
          <p:nvPr/>
        </p:nvPicPr>
        <p:blipFill rotWithShape="1">
          <a:blip r:embed="rId2" cstate="print">
            <a:extLst>
              <a:ext uri="{28A0092B-C50C-407E-A947-70E740481C1C}">
                <a14:useLocalDpi xmlns:a14="http://schemas.microsoft.com/office/drawing/2010/main" xmlns=""/>
              </a:ext>
            </a:extLst>
          </a:blip>
          <a:srcRect l="7117" t="4869" r="8021" b="6769"/>
          <a:stretch/>
        </p:blipFill>
        <p:spPr>
          <a:xfrm>
            <a:off x="6125882" y="1242159"/>
            <a:ext cx="2740960" cy="3693453"/>
          </a:xfrm>
          <a:prstGeom prst="rect">
            <a:avLst/>
          </a:prstGeom>
          <a:solidFill>
            <a:srgbClr val="FFFFFF"/>
          </a:solidFill>
          <a:ln>
            <a:solidFill>
              <a:schemeClr val="tx1"/>
            </a:solidFill>
          </a:ln>
        </p:spPr>
      </p:pic>
      <p:pic>
        <p:nvPicPr>
          <p:cNvPr id="6" name="Picture 5" descr="Chronic Care Progam List Bangor 12-19-12.pdf"/>
          <p:cNvPicPr>
            <a:picLocks noChangeAspect="1"/>
          </p:cNvPicPr>
          <p:nvPr/>
        </p:nvPicPr>
        <p:blipFill rotWithShape="1">
          <a:blip r:embed="rId3" cstate="print">
            <a:extLst>
              <a:ext uri="{28A0092B-C50C-407E-A947-70E740481C1C}">
                <a14:useLocalDpi xmlns:a14="http://schemas.microsoft.com/office/drawing/2010/main" xmlns=""/>
              </a:ext>
            </a:extLst>
          </a:blip>
          <a:srcRect l="4412" t="4005" r="7058" b="7315"/>
          <a:stretch/>
        </p:blipFill>
        <p:spPr>
          <a:xfrm>
            <a:off x="5410354" y="3445790"/>
            <a:ext cx="2298546" cy="2979644"/>
          </a:xfrm>
          <a:prstGeom prst="rect">
            <a:avLst/>
          </a:prstGeom>
          <a:solidFill>
            <a:srgbClr val="FFFFFF"/>
          </a:solidFill>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KPS to support success</a:t>
            </a:r>
            <a:r>
              <a:rPr lang="en-US" sz="2000" dirty="0" smtClean="0"/>
              <a:t> (continued)</a:t>
            </a:r>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33</a:t>
            </a:fld>
            <a:endParaRPr lang="en-US"/>
          </a:p>
        </p:txBody>
      </p:sp>
      <p:pic>
        <p:nvPicPr>
          <p:cNvPr id="9" name="Picture 8" descr="Collaborative Visit - key points 12-14-12JK.pdf"/>
          <p:cNvPicPr>
            <a:picLocks noChangeAspect="1"/>
          </p:cNvPicPr>
          <p:nvPr/>
        </p:nvPicPr>
        <p:blipFill rotWithShape="1">
          <a:blip r:embed="rId2" cstate="print">
            <a:extLst>
              <a:ext uri="{28A0092B-C50C-407E-A947-70E740481C1C}">
                <a14:useLocalDpi xmlns:a14="http://schemas.microsoft.com/office/drawing/2010/main" xmlns=""/>
              </a:ext>
            </a:extLst>
          </a:blip>
          <a:srcRect l="6387" t="4005" r="7621" b="7315"/>
          <a:stretch/>
        </p:blipFill>
        <p:spPr>
          <a:xfrm>
            <a:off x="433295" y="1242160"/>
            <a:ext cx="2573434" cy="3434428"/>
          </a:xfrm>
          <a:prstGeom prst="rect">
            <a:avLst/>
          </a:prstGeom>
          <a:solidFill>
            <a:srgbClr val="FFFFFF"/>
          </a:solidFill>
          <a:ln>
            <a:solidFill>
              <a:schemeClr val="tx1"/>
            </a:solidFill>
          </a:ln>
        </p:spPr>
      </p:pic>
      <p:pic>
        <p:nvPicPr>
          <p:cNvPr id="10" name="Picture 9" descr="Collaborative Visits  Quality Outcomes.pdf"/>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754538" y="1691952"/>
            <a:ext cx="2926981" cy="3787857"/>
          </a:xfrm>
          <a:prstGeom prst="rect">
            <a:avLst/>
          </a:prstGeom>
          <a:solidFill>
            <a:srgbClr val="FFFFFF"/>
          </a:solidFill>
          <a:ln>
            <a:solidFill>
              <a:schemeClr val="tx1"/>
            </a:solidFill>
          </a:ln>
        </p:spPr>
      </p:pic>
      <p:pic>
        <p:nvPicPr>
          <p:cNvPr id="11" name="Picture 10" descr="KPS_Practice Census 12-19-12.pdf"/>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3402106" y="2285387"/>
            <a:ext cx="2768600" cy="3582894"/>
          </a:xfrm>
          <a:prstGeom prst="rect">
            <a:avLst/>
          </a:prstGeom>
          <a:solidFill>
            <a:srgbClr val="FFFFFF"/>
          </a:solidFill>
          <a:ln>
            <a:solidFill>
              <a:schemeClr val="tx1"/>
            </a:solidFill>
          </a:ln>
        </p:spPr>
      </p:pic>
      <p:pic>
        <p:nvPicPr>
          <p:cNvPr id="12" name="Picture 11" descr="HEALTH INFO NET instructions 12-19-12JK.pdf"/>
          <p:cNvPicPr>
            <a:picLocks noChangeAspect="1"/>
          </p:cNvPicPr>
          <p:nvPr/>
        </p:nvPicPr>
        <p:blipFill rotWithShape="1">
          <a:blip r:embed="rId5" cstate="print">
            <a:extLst>
              <a:ext uri="{28A0092B-C50C-407E-A947-70E740481C1C}">
                <a14:useLocalDpi xmlns:a14="http://schemas.microsoft.com/office/drawing/2010/main" xmlns=""/>
              </a:ext>
            </a:extLst>
          </a:blip>
          <a:srcRect l="5822" t="6753" r="9525" b="43355"/>
          <a:stretch/>
        </p:blipFill>
        <p:spPr>
          <a:xfrm>
            <a:off x="5575300" y="1417638"/>
            <a:ext cx="2771250" cy="2113624"/>
          </a:xfrm>
          <a:prstGeom prst="rect">
            <a:avLst/>
          </a:prstGeom>
          <a:solidFill>
            <a:srgbClr val="FFFFFF"/>
          </a:solidFill>
          <a:ln>
            <a:solidFill>
              <a:schemeClr val="tx1"/>
            </a:solidFill>
          </a:ln>
        </p:spPr>
      </p:pic>
      <p:pic>
        <p:nvPicPr>
          <p:cNvPr id="13" name="Picture 12" descr="HEALTH INFO NET instructions 12-19-12JK.pdf"/>
          <p:cNvPicPr>
            <a:picLocks noChangeAspect="1"/>
          </p:cNvPicPr>
          <p:nvPr/>
        </p:nvPicPr>
        <p:blipFill rotWithShape="1">
          <a:blip r:embed="rId6" cstate="print">
            <a:extLst>
              <a:ext uri="{28A0092B-C50C-407E-A947-70E740481C1C}">
                <a14:useLocalDpi xmlns:a14="http://schemas.microsoft.com/office/drawing/2010/main" xmlns=""/>
              </a:ext>
            </a:extLst>
          </a:blip>
          <a:srcRect l="6888" t="7817" r="9375" b="35565"/>
          <a:stretch/>
        </p:blipFill>
        <p:spPr>
          <a:xfrm>
            <a:off x="6265241" y="3296034"/>
            <a:ext cx="2676715" cy="2342150"/>
          </a:xfrm>
          <a:prstGeom prst="rect">
            <a:avLst/>
          </a:prstGeom>
          <a:solidFill>
            <a:srgbClr val="FFFFFF"/>
          </a:solidFill>
          <a:ln>
            <a:solidFill>
              <a:schemeClr val="tx1"/>
            </a:solidFill>
          </a:ln>
        </p:spPr>
      </p:pic>
    </p:spTree>
    <p:extLst>
      <p:ext uri="{BB962C8B-B14F-4D97-AF65-F5344CB8AC3E}">
        <p14:creationId xmlns:p14="http://schemas.microsoft.com/office/powerpoint/2010/main" xmlns="" val="2372744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a:xfrm>
            <a:off x="248651" y="1227221"/>
            <a:ext cx="8556681" cy="4525963"/>
          </a:xfrm>
        </p:spPr>
        <p:txBody>
          <a:bodyPr/>
          <a:lstStyle/>
          <a:p>
            <a:pPr lvl="1"/>
            <a:r>
              <a:rPr lang="en-US" sz="2000" dirty="0" smtClean="0"/>
              <a:t>Risk of viewing the collaborative care model with a FFS lens</a:t>
            </a:r>
          </a:p>
          <a:p>
            <a:pPr lvl="1"/>
            <a:r>
              <a:rPr lang="en-US" sz="2000" dirty="0" smtClean="0"/>
              <a:t>Staffing ratios: Staffing ratio analysis do not allow Collaborative Care RN role (i.e. emphasis on </a:t>
            </a:r>
            <a:r>
              <a:rPr lang="en-US" sz="2000" i="1" dirty="0" smtClean="0"/>
              <a:t>pre-visit</a:t>
            </a:r>
            <a:r>
              <a:rPr lang="en-US" sz="2000" dirty="0" smtClean="0"/>
              <a:t> work)</a:t>
            </a:r>
          </a:p>
          <a:p>
            <a:pPr lvl="1"/>
            <a:r>
              <a:rPr lang="en-US" sz="2000" i="1" dirty="0" smtClean="0"/>
              <a:t>Pre visit </a:t>
            </a:r>
            <a:r>
              <a:rPr lang="en-US" sz="2000" dirty="0" smtClean="0"/>
              <a:t>work not completed</a:t>
            </a:r>
          </a:p>
          <a:p>
            <a:pPr lvl="2"/>
            <a:r>
              <a:rPr lang="en-US" sz="1600" dirty="0">
                <a:solidFill>
                  <a:srgbClr val="FF0000"/>
                </a:solidFill>
                <a:sym typeface="Wingdings"/>
              </a:rPr>
              <a:t>Provider not confident in care team</a:t>
            </a:r>
          </a:p>
          <a:p>
            <a:pPr lvl="2"/>
            <a:r>
              <a:rPr lang="en-US" sz="1600" dirty="0" smtClean="0">
                <a:solidFill>
                  <a:srgbClr val="FF0000"/>
                </a:solidFill>
              </a:rPr>
              <a:t>Provider cannot complete ‘30’ minute visits in 15 minutes</a:t>
            </a:r>
          </a:p>
          <a:p>
            <a:pPr lvl="2"/>
            <a:r>
              <a:rPr lang="en-US" sz="1600" dirty="0" smtClean="0">
                <a:solidFill>
                  <a:srgbClr val="FF0000"/>
                </a:solidFill>
              </a:rPr>
              <a:t>Collaborative care visit behaves the same as traditional visit (with extra cost)</a:t>
            </a:r>
          </a:p>
          <a:p>
            <a:pPr lvl="2"/>
            <a:r>
              <a:rPr lang="en-US" sz="1600" dirty="0" smtClean="0">
                <a:solidFill>
                  <a:srgbClr val="FF0000"/>
                </a:solidFill>
              </a:rPr>
              <a:t>Missed opportunity for education</a:t>
            </a:r>
          </a:p>
          <a:p>
            <a:pPr lvl="2"/>
            <a:r>
              <a:rPr lang="en-US" sz="1600" dirty="0" smtClean="0">
                <a:solidFill>
                  <a:srgbClr val="FF0000"/>
                </a:solidFill>
              </a:rPr>
              <a:t>Missed opportunity for enhanced coding</a:t>
            </a:r>
          </a:p>
          <a:p>
            <a:pPr lvl="2"/>
            <a:r>
              <a:rPr lang="en-US" sz="1600" dirty="0" smtClean="0">
                <a:solidFill>
                  <a:srgbClr val="FF0000"/>
                </a:solidFill>
              </a:rPr>
              <a:t>Missed opportunity to capture pap smears in Collaborative Care visit</a:t>
            </a:r>
          </a:p>
          <a:p>
            <a:pPr lvl="2"/>
            <a:r>
              <a:rPr lang="en-US" sz="1600" dirty="0" smtClean="0">
                <a:solidFill>
                  <a:srgbClr val="FF0000"/>
                </a:solidFill>
              </a:rPr>
              <a:t>Missed opportunity to </a:t>
            </a:r>
            <a:r>
              <a:rPr lang="en-US" sz="1600" i="1" dirty="0" smtClean="0">
                <a:solidFill>
                  <a:srgbClr val="FF0000"/>
                </a:solidFill>
              </a:rPr>
              <a:t>prevent</a:t>
            </a:r>
            <a:r>
              <a:rPr lang="en-US" sz="1600" dirty="0" smtClean="0">
                <a:solidFill>
                  <a:srgbClr val="FF0000"/>
                </a:solidFill>
              </a:rPr>
              <a:t> multiple visits</a:t>
            </a:r>
          </a:p>
          <a:p>
            <a:pPr lvl="2"/>
            <a:r>
              <a:rPr lang="en-US" sz="1600" dirty="0" smtClean="0">
                <a:solidFill>
                  <a:srgbClr val="FF0000"/>
                </a:solidFill>
              </a:rPr>
              <a:t>Missed opportunity for complete ICD-9</a:t>
            </a:r>
          </a:p>
          <a:p>
            <a:pPr lvl="1"/>
            <a:r>
              <a:rPr lang="en-US" sz="1800" dirty="0" smtClean="0"/>
              <a:t>Allowing patients who do not (no longer) qualify for Collaborative Care to stay in the program (as level III)</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34</a:t>
            </a:fld>
            <a:endParaRPr lang="en-US"/>
          </a:p>
        </p:txBody>
      </p:sp>
      <p:sp>
        <p:nvSpPr>
          <p:cNvPr id="5" name="Right Arrow 4"/>
          <p:cNvSpPr>
            <a:spLocks noChangeArrowheads="1"/>
          </p:cNvSpPr>
          <p:nvPr/>
        </p:nvSpPr>
        <p:spPr bwMode="auto">
          <a:xfrm rot="962847">
            <a:off x="639138" y="2278069"/>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467129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a:xfrm>
            <a:off x="248651" y="1227221"/>
            <a:ext cx="8556681" cy="4525963"/>
          </a:xfrm>
        </p:spPr>
        <p:txBody>
          <a:bodyPr/>
          <a:lstStyle/>
          <a:p>
            <a:pPr lvl="1"/>
            <a:r>
              <a:rPr lang="en-US" sz="2000" dirty="0" smtClean="0"/>
              <a:t>We do not gain providers confidence in upstream processes </a:t>
            </a:r>
          </a:p>
          <a:p>
            <a:pPr lvl="1"/>
            <a:r>
              <a:rPr lang="en-US" sz="2000" dirty="0" smtClean="0"/>
              <a:t>RN’s not trained (or do not use) information sources available</a:t>
            </a:r>
          </a:p>
          <a:p>
            <a:pPr lvl="1"/>
            <a:r>
              <a:rPr lang="en-US" sz="2000" dirty="0" smtClean="0">
                <a:solidFill>
                  <a:srgbClr val="C00000"/>
                </a:solidFill>
              </a:rPr>
              <a:t>“Picking and choosing” parts of the Collaborative Care model and </a:t>
            </a:r>
            <a:r>
              <a:rPr lang="en-US" sz="2000" i="1" dirty="0" smtClean="0">
                <a:solidFill>
                  <a:srgbClr val="C00000"/>
                </a:solidFill>
              </a:rPr>
              <a:t>claiming</a:t>
            </a:r>
            <a:r>
              <a:rPr lang="en-US" sz="2000" dirty="0" smtClean="0">
                <a:solidFill>
                  <a:srgbClr val="C00000"/>
                </a:solidFill>
              </a:rPr>
              <a:t> one is doing </a:t>
            </a:r>
            <a:r>
              <a:rPr lang="en-US" sz="2000" i="1" dirty="0" smtClean="0">
                <a:solidFill>
                  <a:srgbClr val="C00000"/>
                </a:solidFill>
              </a:rPr>
              <a:t>collaborative care</a:t>
            </a:r>
          </a:p>
          <a:p>
            <a:pPr lvl="1"/>
            <a:r>
              <a:rPr lang="en-US" sz="2000" dirty="0" smtClean="0"/>
              <a:t>To earn the results, we must do the last 5% (i.e. patient visit)</a:t>
            </a:r>
          </a:p>
          <a:p>
            <a:pPr lvl="2"/>
            <a:r>
              <a:rPr lang="en-US" sz="1800" dirty="0" smtClean="0">
                <a:solidFill>
                  <a:srgbClr val="FF0000"/>
                </a:solidFill>
              </a:rPr>
              <a:t>Provider scheduling </a:t>
            </a:r>
          </a:p>
          <a:p>
            <a:pPr lvl="3"/>
            <a:r>
              <a:rPr lang="en-US" sz="1800" dirty="0" smtClean="0">
                <a:solidFill>
                  <a:srgbClr val="FF0000"/>
                </a:solidFill>
              </a:rPr>
              <a:t>30 min visits become 15 min visits</a:t>
            </a:r>
          </a:p>
          <a:p>
            <a:pPr lvl="3"/>
            <a:r>
              <a:rPr lang="en-US" sz="1800" dirty="0" smtClean="0">
                <a:solidFill>
                  <a:srgbClr val="FF0000"/>
                </a:solidFill>
              </a:rPr>
              <a:t>Coordinated Nurse and Provider schedules</a:t>
            </a:r>
          </a:p>
          <a:p>
            <a:pPr lvl="2"/>
            <a:r>
              <a:rPr lang="en-US" sz="1800" dirty="0" smtClean="0">
                <a:solidFill>
                  <a:srgbClr val="FF0000"/>
                </a:solidFill>
              </a:rPr>
              <a:t>Room assignments</a:t>
            </a:r>
          </a:p>
          <a:p>
            <a:pPr lvl="2"/>
            <a:r>
              <a:rPr lang="en-US" sz="1800" dirty="0" smtClean="0">
                <a:solidFill>
                  <a:srgbClr val="FF0000"/>
                </a:solidFill>
              </a:rPr>
              <a:t>Coding accuracy (completeness)</a:t>
            </a:r>
          </a:p>
          <a:p>
            <a:pPr lvl="2"/>
            <a:r>
              <a:rPr lang="en-US" sz="1800" dirty="0" smtClean="0">
                <a:solidFill>
                  <a:srgbClr val="FF0000"/>
                </a:solidFill>
              </a:rPr>
              <a:t>Providers must utilize clinical work completed by Nurse’s (e.g. 30 min visits stay as 30 min visits)</a:t>
            </a:r>
          </a:p>
          <a:p>
            <a:pPr lvl="2"/>
            <a:endParaRPr lang="en-US" sz="1800" dirty="0" smtClean="0"/>
          </a:p>
          <a:p>
            <a:pPr lvl="1"/>
            <a:endParaRPr lang="en-US" sz="1800"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35</a:t>
            </a:fld>
            <a:endParaRPr lang="en-US"/>
          </a:p>
        </p:txBody>
      </p:sp>
      <p:sp>
        <p:nvSpPr>
          <p:cNvPr id="5" name="Right Arrow 4"/>
          <p:cNvSpPr>
            <a:spLocks noChangeArrowheads="1"/>
          </p:cNvSpPr>
          <p:nvPr/>
        </p:nvSpPr>
        <p:spPr bwMode="auto">
          <a:xfrm rot="962847">
            <a:off x="466610" y="2206848"/>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6" name="Right Arrow 5"/>
          <p:cNvSpPr>
            <a:spLocks noChangeArrowheads="1"/>
          </p:cNvSpPr>
          <p:nvPr/>
        </p:nvSpPr>
        <p:spPr bwMode="auto">
          <a:xfrm rot="962847">
            <a:off x="721816" y="3299527"/>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3803047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a:xfrm>
            <a:off x="414626" y="1207955"/>
            <a:ext cx="8077200" cy="4525963"/>
          </a:xfrm>
        </p:spPr>
        <p:txBody>
          <a:bodyPr/>
          <a:lstStyle/>
          <a:p>
            <a:r>
              <a:rPr lang="en-US" sz="2000" dirty="0" smtClean="0"/>
              <a:t>Clinical huddle is key </a:t>
            </a:r>
            <a:r>
              <a:rPr lang="en-US" sz="2000" i="1" dirty="0" smtClean="0"/>
              <a:t>leading indicator</a:t>
            </a:r>
            <a:r>
              <a:rPr lang="en-US" sz="2000" dirty="0" smtClean="0"/>
              <a:t>  for Providers</a:t>
            </a:r>
          </a:p>
          <a:p>
            <a:r>
              <a:rPr lang="en-US" sz="2000" dirty="0" smtClean="0"/>
              <a:t>Clinical huddle is </a:t>
            </a:r>
            <a:r>
              <a:rPr lang="en-US" sz="2000" i="1" dirty="0" smtClean="0"/>
              <a:t>the</a:t>
            </a:r>
            <a:r>
              <a:rPr lang="en-US" sz="2000" dirty="0" smtClean="0"/>
              <a:t> opportunity for Collaborative Care RN to gain Provider confidence</a:t>
            </a:r>
          </a:p>
          <a:p>
            <a:r>
              <a:rPr lang="en-US" sz="2000" dirty="0" smtClean="0"/>
              <a:t>Leading Indicators:</a:t>
            </a:r>
          </a:p>
          <a:p>
            <a:pPr lvl="1"/>
            <a:r>
              <a:rPr lang="en-US" sz="1800" dirty="0" smtClean="0"/>
              <a:t>RVU trends</a:t>
            </a:r>
          </a:p>
          <a:p>
            <a:pPr lvl="1"/>
            <a:r>
              <a:rPr lang="en-US" sz="1800" dirty="0" smtClean="0"/>
              <a:t>Provider productivity measures</a:t>
            </a:r>
          </a:p>
          <a:p>
            <a:pPr lvl="1"/>
            <a:r>
              <a:rPr lang="en-US" sz="1800" dirty="0" smtClean="0"/>
              <a:t>NCQA/BTE measures</a:t>
            </a:r>
          </a:p>
          <a:p>
            <a:pPr lvl="1"/>
            <a:endParaRPr lang="en-US" sz="1800" dirty="0" smtClean="0"/>
          </a:p>
          <a:p>
            <a:r>
              <a:rPr lang="en-US" sz="2000" dirty="0" smtClean="0"/>
              <a:t>Metrics:</a:t>
            </a:r>
          </a:p>
          <a:p>
            <a:pPr lvl="1"/>
            <a:r>
              <a:rPr lang="en-US" sz="1800" dirty="0" smtClean="0"/>
              <a:t>Quality Outcomes</a:t>
            </a:r>
          </a:p>
          <a:p>
            <a:pPr lvl="1"/>
            <a:r>
              <a:rPr lang="en-US" sz="1800" dirty="0" smtClean="0"/>
              <a:t>Practice financial performance</a:t>
            </a:r>
          </a:p>
          <a:p>
            <a:pPr lvl="1"/>
            <a:endParaRPr lang="en-US" sz="1800" dirty="0" smtClean="0"/>
          </a:p>
        </p:txBody>
      </p:sp>
      <p:sp>
        <p:nvSpPr>
          <p:cNvPr id="4" name="Slide Number Placeholder 3"/>
          <p:cNvSpPr>
            <a:spLocks noGrp="1"/>
          </p:cNvSpPr>
          <p:nvPr>
            <p:ph type="sldNum" sz="quarter" idx="11"/>
          </p:nvPr>
        </p:nvSpPr>
        <p:spPr/>
        <p:txBody>
          <a:bodyPr/>
          <a:lstStyle/>
          <a:p>
            <a:fld id="{0B1CE194-0B0C-4E89-9098-B9F8BE2830FE}" type="slidenum">
              <a:rPr lang="en-US" smtClean="0"/>
              <a:pPr/>
              <a:t>36</a:t>
            </a:fld>
            <a:endParaRPr lang="en-US"/>
          </a:p>
        </p:txBody>
      </p:sp>
      <p:sp>
        <p:nvSpPr>
          <p:cNvPr id="5" name="Right Arrow 4"/>
          <p:cNvSpPr>
            <a:spLocks noChangeArrowheads="1"/>
          </p:cNvSpPr>
          <p:nvPr/>
        </p:nvSpPr>
        <p:spPr bwMode="auto">
          <a:xfrm rot="962847">
            <a:off x="444166" y="1660550"/>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6" name="Right Arrow 5"/>
          <p:cNvSpPr>
            <a:spLocks noChangeArrowheads="1"/>
          </p:cNvSpPr>
          <p:nvPr/>
        </p:nvSpPr>
        <p:spPr bwMode="auto">
          <a:xfrm rot="962847">
            <a:off x="454738" y="4321216"/>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609600" y="1383750"/>
            <a:ext cx="8077200" cy="4525963"/>
          </a:xfrm>
        </p:spPr>
        <p:txBody>
          <a:bodyPr/>
          <a:lstStyle/>
          <a:p>
            <a:r>
              <a:rPr lang="en-US" sz="2000" dirty="0" smtClean="0"/>
              <a:t>Collaborative care has many components; however to gain the true value, we must utilize all three phases (Preparation, Clinical huddle, Visit)</a:t>
            </a:r>
          </a:p>
          <a:p>
            <a:r>
              <a:rPr lang="en-US" sz="2000" dirty="0" smtClean="0"/>
              <a:t>Select Pilot </a:t>
            </a:r>
            <a:r>
              <a:rPr lang="en-US" sz="2000" dirty="0"/>
              <a:t>(</a:t>
            </a:r>
            <a:r>
              <a:rPr lang="en-US" sz="2000" dirty="0" smtClean="0"/>
              <a:t>model) site for deployment</a:t>
            </a:r>
          </a:p>
          <a:p>
            <a:pPr lvl="1"/>
            <a:r>
              <a:rPr lang="en-US" sz="1800" dirty="0" smtClean="0"/>
              <a:t>Practice new processes</a:t>
            </a:r>
          </a:p>
          <a:p>
            <a:pPr lvl="1"/>
            <a:r>
              <a:rPr lang="en-US" sz="1800" dirty="0" smtClean="0"/>
              <a:t>Demonstrate results</a:t>
            </a:r>
          </a:p>
          <a:p>
            <a:pPr lvl="1"/>
            <a:r>
              <a:rPr lang="en-US" sz="1800" dirty="0" smtClean="0"/>
              <a:t>Gain confidence</a:t>
            </a:r>
          </a:p>
          <a:p>
            <a:r>
              <a:rPr lang="en-US" sz="2000" dirty="0" smtClean="0"/>
              <a:t>Establish benchmarks for quality, financial, patient satisfaction, med expense</a:t>
            </a:r>
          </a:p>
        </p:txBody>
      </p:sp>
      <p:sp>
        <p:nvSpPr>
          <p:cNvPr id="4" name="Slide Number Placeholder 3"/>
          <p:cNvSpPr>
            <a:spLocks noGrp="1"/>
          </p:cNvSpPr>
          <p:nvPr>
            <p:ph type="sldNum" sz="quarter" idx="11"/>
          </p:nvPr>
        </p:nvSpPr>
        <p:spPr/>
        <p:txBody>
          <a:bodyPr/>
          <a:lstStyle/>
          <a:p>
            <a:fld id="{0B1CE194-0B0C-4E89-9098-B9F8BE2830F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atin typeface="Arial" charset="0"/>
              </a:rPr>
              <a:t>Team at Work</a:t>
            </a:r>
          </a:p>
        </p:txBody>
      </p:sp>
      <p:pic>
        <p:nvPicPr>
          <p:cNvPr id="8" name="Picture 7" descr="photo-98.JP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4670017" y="1298222"/>
            <a:ext cx="2502877" cy="2242837"/>
          </a:xfrm>
          <a:prstGeom prst="rect">
            <a:avLst/>
          </a:prstGeom>
          <a:ln>
            <a:solidFill>
              <a:schemeClr val="tx1"/>
            </a:solidFill>
          </a:ln>
        </p:spPr>
      </p:pic>
      <p:pic>
        <p:nvPicPr>
          <p:cNvPr id="3" name="Picture 2" descr="photo-110.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701706" y="1298222"/>
            <a:ext cx="2926509" cy="2242837"/>
          </a:xfrm>
          <a:prstGeom prst="rect">
            <a:avLst/>
          </a:prstGeom>
          <a:ln>
            <a:solidFill>
              <a:schemeClr val="tx1"/>
            </a:solidFill>
          </a:ln>
        </p:spPr>
      </p:pic>
      <p:pic>
        <p:nvPicPr>
          <p:cNvPr id="5" name="Picture 4" descr="photo-111.JPG"/>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3628215" y="3806939"/>
            <a:ext cx="4948020" cy="2020122"/>
          </a:xfrm>
          <a:prstGeom prst="rect">
            <a:avLst/>
          </a:prstGeom>
          <a:ln>
            <a:solidFill>
              <a:schemeClr val="tx1"/>
            </a:solidFill>
          </a:ln>
        </p:spPr>
      </p:pic>
      <p:pic>
        <p:nvPicPr>
          <p:cNvPr id="6" name="Picture 5" descr="IMG-20121217-00018.jpg"/>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609601" y="3806940"/>
            <a:ext cx="2490432" cy="2020122"/>
          </a:xfrm>
          <a:prstGeom prst="rect">
            <a:avLst/>
          </a:prstGeom>
          <a:ln>
            <a:solidFill>
              <a:schemeClr val="tx1"/>
            </a:solidFill>
          </a:ln>
        </p:spPr>
      </p:pic>
    </p:spTree>
    <p:extLst>
      <p:ext uri="{BB962C8B-B14F-4D97-AF65-F5344CB8AC3E}">
        <p14:creationId xmlns:p14="http://schemas.microsoft.com/office/powerpoint/2010/main" xmlns="" val="168484888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8"/>
          <p:cNvSpPr>
            <a:spLocks noChangeArrowheads="1"/>
          </p:cNvSpPr>
          <p:nvPr/>
        </p:nvSpPr>
        <p:spPr bwMode="auto">
          <a:xfrm>
            <a:off x="457200" y="1600200"/>
            <a:ext cx="7239000" cy="224676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1" u="sng" dirty="0">
                <a:latin typeface="Calibri" charset="0"/>
              </a:rPr>
              <a:t>Metrics:</a:t>
            </a:r>
          </a:p>
          <a:p>
            <a:pPr marL="800100" lvl="1" indent="-342900">
              <a:buFont typeface="Arial" charset="0"/>
              <a:buChar char="•"/>
            </a:pPr>
            <a:r>
              <a:rPr lang="en-US" sz="2000" dirty="0" smtClean="0"/>
              <a:t>Bridges to excellence/NCQA measures</a:t>
            </a:r>
          </a:p>
          <a:p>
            <a:pPr marL="800100" lvl="1" indent="-342900">
              <a:buFont typeface="Arial" charset="0"/>
              <a:buChar char="•"/>
            </a:pPr>
            <a:r>
              <a:rPr lang="en-US" sz="2000" dirty="0" smtClean="0"/>
              <a:t>Revenue/Provider</a:t>
            </a:r>
          </a:p>
          <a:p>
            <a:pPr marL="800100" lvl="1" indent="-342900">
              <a:buFont typeface="Arial" charset="0"/>
              <a:buChar char="•"/>
            </a:pPr>
            <a:r>
              <a:rPr lang="en-US" sz="2000" dirty="0" smtClean="0"/>
              <a:t>RVU/Provider</a:t>
            </a:r>
          </a:p>
          <a:p>
            <a:pPr marL="800100" lvl="1" indent="-342900">
              <a:buFont typeface="Arial" charset="0"/>
              <a:buChar char="•"/>
            </a:pPr>
            <a:r>
              <a:rPr lang="en-US" sz="2000" dirty="0" smtClean="0"/>
              <a:t>Patient satisfaction</a:t>
            </a:r>
          </a:p>
          <a:p>
            <a:pPr marL="800100" lvl="1" indent="-342900">
              <a:buFont typeface="Arial" charset="0"/>
              <a:buChar char="•"/>
            </a:pPr>
            <a:r>
              <a:rPr lang="en-US" sz="2000" dirty="0" smtClean="0"/>
              <a:t>Staff/Provider Satisfaction</a:t>
            </a:r>
          </a:p>
          <a:p>
            <a:pPr marL="342900" indent="-342900">
              <a:buFont typeface="Arial" charset="0"/>
              <a:buChar char="•"/>
            </a:pPr>
            <a:endParaRPr lang="en-US" sz="2000" dirty="0">
              <a:latin typeface="Arial"/>
              <a:cs typeface="Arial"/>
            </a:endParaRPr>
          </a:p>
        </p:txBody>
      </p:sp>
      <p:sp>
        <p:nvSpPr>
          <p:cNvPr id="70658" name="Rectangle 3"/>
          <p:cNvSpPr>
            <a:spLocks noChangeArrowheads="1"/>
          </p:cNvSpPr>
          <p:nvPr/>
        </p:nvSpPr>
        <p:spPr bwMode="auto">
          <a:xfrm>
            <a:off x="622300" y="298450"/>
            <a:ext cx="861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US" b="1">
                <a:solidFill>
                  <a:srgbClr val="1D5D43"/>
                </a:solidFill>
                <a:cs typeface="Arial" charset="0"/>
              </a:rPr>
              <a:t>Metrics and Leading Indicators</a:t>
            </a:r>
          </a:p>
        </p:txBody>
      </p:sp>
    </p:spTree>
    <p:extLst>
      <p:ext uri="{BB962C8B-B14F-4D97-AF65-F5344CB8AC3E}">
        <p14:creationId xmlns:p14="http://schemas.microsoft.com/office/powerpoint/2010/main" xmlns="" val="241446893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a:t>
            </a:r>
            <a:endParaRPr lang="en-US" dirty="0"/>
          </a:p>
        </p:txBody>
      </p:sp>
      <p:sp>
        <p:nvSpPr>
          <p:cNvPr id="3" name="Content Placeholder 2"/>
          <p:cNvSpPr>
            <a:spLocks noGrp="1"/>
          </p:cNvSpPr>
          <p:nvPr>
            <p:ph idx="1"/>
          </p:nvPr>
        </p:nvSpPr>
        <p:spPr>
          <a:xfrm>
            <a:off x="533473" y="1203158"/>
            <a:ext cx="8077200" cy="4525963"/>
          </a:xfrm>
        </p:spPr>
        <p:txBody>
          <a:bodyPr/>
          <a:lstStyle/>
          <a:p>
            <a:pPr>
              <a:buNone/>
            </a:pPr>
            <a:r>
              <a:rPr lang="en-GB" sz="2000" b="1" dirty="0" smtClean="0"/>
              <a:t>Problem Statement:  </a:t>
            </a:r>
          </a:p>
          <a:p>
            <a:pPr marL="0" indent="0">
              <a:buSzPct val="100000"/>
              <a:buNone/>
            </a:pPr>
            <a:r>
              <a:rPr lang="en-US" sz="1800" i="1" dirty="0" smtClean="0"/>
              <a:t>The practice processes for population health and disease management, and coordination of health place case management resources vary by location, resulting in no standard Care Model for the delivery system.</a:t>
            </a:r>
          </a:p>
          <a:p>
            <a:pPr marL="346075" indent="-346075">
              <a:buSzPct val="100000"/>
              <a:buFont typeface="Arial"/>
              <a:buChar char="•"/>
            </a:pPr>
            <a:endParaRPr lang="en-US" sz="500" dirty="0"/>
          </a:p>
          <a:p>
            <a:pPr marL="285750" lvl="1" indent="0">
              <a:buSzPct val="100000"/>
              <a:buNone/>
            </a:pPr>
            <a:r>
              <a:rPr lang="en-US" sz="1800" dirty="0" smtClean="0"/>
              <a:t>As part of our Care Model development and in support of achieving the Triple Aim, we intend to provide or arrange case management, disease management and continuity of care support for our patients.  </a:t>
            </a:r>
            <a:r>
              <a:rPr lang="en-US" sz="1800" dirty="0" smtClean="0">
                <a:solidFill>
                  <a:srgbClr val="FF0000"/>
                </a:solidFill>
              </a:rPr>
              <a:t>Currently, our approaches vary across the sites.  </a:t>
            </a:r>
          </a:p>
          <a:p>
            <a:pPr marL="285750" lvl="1" indent="0">
              <a:buSzPct val="100000"/>
              <a:buNone/>
            </a:pPr>
            <a:r>
              <a:rPr lang="en-US" sz="1800" dirty="0"/>
              <a:t>In order to achieve quality outcomes and reduction of medical expense, we will develop standard approaches that can be incorporated into the practice flow for the DS, leveraging the prior care management work and incorporating the reimbursable approach taken in</a:t>
            </a:r>
            <a:r>
              <a:rPr lang="en-US" sz="1800" dirty="0">
                <a:solidFill>
                  <a:srgbClr val="FF0000"/>
                </a:solidFill>
              </a:rPr>
              <a:t> Bangor as the jumping off point.</a:t>
            </a:r>
          </a:p>
        </p:txBody>
      </p:sp>
      <p:sp>
        <p:nvSpPr>
          <p:cNvPr id="4" name="Slide Number Placeholder 3"/>
          <p:cNvSpPr>
            <a:spLocks noGrp="1"/>
          </p:cNvSpPr>
          <p:nvPr>
            <p:ph type="sldNum" sz="quarter" idx="11"/>
          </p:nvPr>
        </p:nvSpPr>
        <p:spPr/>
        <p:txBody>
          <a:bodyPr/>
          <a:lstStyle/>
          <a:p>
            <a:fld id="{0B1CE194-0B0C-4E89-9098-B9F8BE2830FE}" type="slidenum">
              <a:rPr lang="en-US" smtClean="0"/>
              <a:pPr/>
              <a:t>4</a:t>
            </a:fld>
            <a:endParaRPr lang="en-US"/>
          </a:p>
        </p:txBody>
      </p:sp>
      <p:sp>
        <p:nvSpPr>
          <p:cNvPr id="5" name="Right Arrow 4"/>
          <p:cNvSpPr>
            <a:spLocks noChangeArrowheads="1"/>
          </p:cNvSpPr>
          <p:nvPr/>
        </p:nvSpPr>
        <p:spPr bwMode="auto">
          <a:xfrm rot="962847">
            <a:off x="158267" y="1620374"/>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4088290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9"/>
          <p:cNvSpPr>
            <a:spLocks noChangeArrowheads="1"/>
          </p:cNvSpPr>
          <p:nvPr/>
        </p:nvSpPr>
        <p:spPr bwMode="auto">
          <a:xfrm>
            <a:off x="622300" y="298450"/>
            <a:ext cx="861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US" b="1">
                <a:solidFill>
                  <a:srgbClr val="1D5D43"/>
                </a:solidFill>
                <a:cs typeface="Arial" charset="0"/>
              </a:rPr>
              <a:t>Next Steps</a:t>
            </a:r>
          </a:p>
        </p:txBody>
      </p:sp>
      <p:graphicFrame>
        <p:nvGraphicFramePr>
          <p:cNvPr id="5" name="Table 4"/>
          <p:cNvGraphicFramePr>
            <a:graphicFrameLocks noGrp="1"/>
          </p:cNvGraphicFramePr>
          <p:nvPr/>
        </p:nvGraphicFramePr>
        <p:xfrm>
          <a:off x="402770" y="1289052"/>
          <a:ext cx="8218717" cy="4750411"/>
        </p:xfrm>
        <a:graphic>
          <a:graphicData uri="http://schemas.openxmlformats.org/drawingml/2006/table">
            <a:tbl>
              <a:tblPr/>
              <a:tblGrid>
                <a:gridCol w="5649687"/>
                <a:gridCol w="1251857"/>
                <a:gridCol w="1317173"/>
              </a:tblGrid>
              <a:tr h="277639">
                <a:tc>
                  <a:txBody>
                    <a:bodyPr/>
                    <a:lstStyle/>
                    <a:p>
                      <a:pPr marL="0" marR="0" algn="ctr">
                        <a:lnSpc>
                          <a:spcPct val="115000"/>
                        </a:lnSpc>
                        <a:spcBef>
                          <a:spcPts val="0"/>
                        </a:spcBef>
                        <a:spcAft>
                          <a:spcPts val="0"/>
                        </a:spcAft>
                      </a:pPr>
                      <a:r>
                        <a:rPr lang="en-US" sz="1600" b="1" dirty="0">
                          <a:latin typeface="Cambria"/>
                          <a:ea typeface="Times New Roman"/>
                          <a:cs typeface="Times New Roman"/>
                        </a:rPr>
                        <a:t>What</a:t>
                      </a:r>
                      <a:endParaRPr lang="en-US"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mbria"/>
                          <a:ea typeface="Times New Roman"/>
                          <a:cs typeface="Times New Roman"/>
                        </a:rPr>
                        <a:t>Who</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mbria"/>
                          <a:ea typeface="Times New Roman"/>
                          <a:cs typeface="Times New Roman"/>
                        </a:rPr>
                        <a:t>By when</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77639">
                <a:tc>
                  <a:txBody>
                    <a:bodyPr/>
                    <a:lstStyle/>
                    <a:p>
                      <a:pPr marL="0" marR="0">
                        <a:lnSpc>
                          <a:spcPct val="115000"/>
                        </a:lnSpc>
                        <a:spcBef>
                          <a:spcPts val="0"/>
                        </a:spcBef>
                        <a:spcAft>
                          <a:spcPts val="0"/>
                        </a:spcAft>
                      </a:pPr>
                      <a:r>
                        <a:rPr lang="en-US" sz="1600" b="1">
                          <a:latin typeface="Cambria"/>
                          <a:ea typeface="Times New Roman"/>
                          <a:cs typeface="Times New Roman"/>
                        </a:rPr>
                        <a:t>Complete KPS sheets</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600" dirty="0" smtClean="0">
                          <a:latin typeface="Calibri"/>
                          <a:ea typeface="Calibri"/>
                          <a:cs typeface="Times New Roman"/>
                        </a:rPr>
                        <a:t>Jan 8</a:t>
                      </a:r>
                      <a:endParaRPr lang="en-US"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55278">
                <a:tc>
                  <a:txBody>
                    <a:bodyPr/>
                    <a:lstStyle/>
                    <a:p>
                      <a:pPr marL="0" marR="0">
                        <a:lnSpc>
                          <a:spcPct val="115000"/>
                        </a:lnSpc>
                        <a:spcBef>
                          <a:spcPts val="0"/>
                        </a:spcBef>
                        <a:spcAft>
                          <a:spcPts val="0"/>
                        </a:spcAft>
                      </a:pPr>
                      <a:r>
                        <a:rPr lang="en-US" sz="1600" b="1">
                          <a:latin typeface="Cambria"/>
                          <a:ea typeface="Times New Roman"/>
                          <a:cs typeface="Times New Roman"/>
                        </a:rPr>
                        <a:t>Clean up and post final report out to compass &amp;  huddle</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Terry</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Jan 10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7639">
                <a:tc>
                  <a:txBody>
                    <a:bodyPr/>
                    <a:lstStyle/>
                    <a:p>
                      <a:pPr marL="0" marR="0">
                        <a:lnSpc>
                          <a:spcPct val="115000"/>
                        </a:lnSpc>
                        <a:spcBef>
                          <a:spcPts val="0"/>
                        </a:spcBef>
                        <a:spcAft>
                          <a:spcPts val="0"/>
                        </a:spcAft>
                      </a:pPr>
                      <a:r>
                        <a:rPr lang="en-US" sz="1600" b="1">
                          <a:latin typeface="Cambria"/>
                          <a:ea typeface="Times New Roman"/>
                          <a:cs typeface="Times New Roman"/>
                        </a:rPr>
                        <a:t>Schedule follow on meeting to review ROI approach</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600">
                          <a:latin typeface="Calibri"/>
                          <a:ea typeface="Calibri"/>
                          <a:cs typeface="Times New Roman"/>
                        </a:rPr>
                        <a:t>Terry</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600">
                          <a:latin typeface="Calibri"/>
                          <a:ea typeface="Calibri"/>
                          <a:cs typeface="Times New Roman"/>
                        </a:rPr>
                        <a:t>TBD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639">
                <a:tc>
                  <a:txBody>
                    <a:bodyPr/>
                    <a:lstStyle/>
                    <a:p>
                      <a:pPr marL="0" marR="0">
                        <a:lnSpc>
                          <a:spcPct val="115000"/>
                        </a:lnSpc>
                        <a:spcBef>
                          <a:spcPts val="0"/>
                        </a:spcBef>
                        <a:spcAft>
                          <a:spcPts val="0"/>
                        </a:spcAft>
                      </a:pPr>
                      <a:r>
                        <a:rPr lang="en-US" sz="1600" b="1">
                          <a:latin typeface="Cambria"/>
                          <a:ea typeface="Times New Roman"/>
                          <a:cs typeface="Times New Roman"/>
                        </a:rPr>
                        <a:t>Follow on implementation  work for Bangor </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Linda 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TBD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110557">
                <a:tc>
                  <a:txBody>
                    <a:bodyPr/>
                    <a:lstStyle/>
                    <a:p>
                      <a:pPr marL="342900" marR="0" lvl="0" indent="-342900">
                        <a:lnSpc>
                          <a:spcPct val="115000"/>
                        </a:lnSpc>
                        <a:spcBef>
                          <a:spcPts val="0"/>
                        </a:spcBef>
                        <a:spcAft>
                          <a:spcPts val="0"/>
                        </a:spcAft>
                        <a:buFont typeface="Symbol"/>
                        <a:buChar char=""/>
                      </a:pPr>
                      <a:r>
                        <a:rPr lang="en-US" sz="1600">
                          <a:latin typeface="Cambria"/>
                          <a:ea typeface="Times New Roman"/>
                          <a:cs typeface="Times New Roman"/>
                        </a:rPr>
                        <a:t>Deploy selection criteria</a:t>
                      </a:r>
                      <a:endParaRPr lang="en-US" sz="16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a:latin typeface="Cambria"/>
                          <a:ea typeface="Times New Roman"/>
                          <a:cs typeface="Times New Roman"/>
                        </a:rPr>
                        <a:t>Select and collect appropriate metrics/leading indicators</a:t>
                      </a:r>
                      <a:endParaRPr lang="en-US" sz="16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a:latin typeface="Cambria"/>
                          <a:ea typeface="Times New Roman"/>
                          <a:cs typeface="Times New Roman"/>
                        </a:rPr>
                        <a:t>PDSA</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639">
                <a:tc>
                  <a:txBody>
                    <a:bodyPr/>
                    <a:lstStyle/>
                    <a:p>
                      <a:pPr marL="0" marR="0">
                        <a:lnSpc>
                          <a:spcPct val="115000"/>
                        </a:lnSpc>
                        <a:spcBef>
                          <a:spcPts val="0"/>
                        </a:spcBef>
                        <a:spcAft>
                          <a:spcPts val="0"/>
                        </a:spcAft>
                      </a:pPr>
                      <a:r>
                        <a:rPr lang="en-US" sz="1600" b="1">
                          <a:latin typeface="Cambria"/>
                          <a:ea typeface="Times New Roman"/>
                          <a:cs typeface="Times New Roman"/>
                        </a:rPr>
                        <a:t>Fold athena related questions into the athena project</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Terry</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Jan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55278">
                <a:tc>
                  <a:txBody>
                    <a:bodyPr/>
                    <a:lstStyle/>
                    <a:p>
                      <a:pPr marL="0" marR="0">
                        <a:lnSpc>
                          <a:spcPct val="115000"/>
                        </a:lnSpc>
                        <a:spcBef>
                          <a:spcPts val="0"/>
                        </a:spcBef>
                        <a:spcAft>
                          <a:spcPts val="0"/>
                        </a:spcAft>
                      </a:pPr>
                      <a:r>
                        <a:rPr lang="en-US" sz="1600" b="1">
                          <a:latin typeface="Cambria"/>
                          <a:ea typeface="Times New Roman"/>
                          <a:cs typeface="Times New Roman"/>
                        </a:rPr>
                        <a:t>Follow up w/HR regarding implications of ‘pop health’ titles vs ‘specialty nurse’ titles/qualifications</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600">
                          <a:latin typeface="Calibri"/>
                          <a:ea typeface="Calibri"/>
                          <a:cs typeface="Times New Roman"/>
                        </a:rPr>
                        <a:t>Ellen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600">
                          <a:latin typeface="Calibri"/>
                          <a:ea typeface="Calibri"/>
                          <a:cs typeface="Times New Roman"/>
                        </a:rPr>
                        <a:t>TBD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639">
                <a:tc>
                  <a:txBody>
                    <a:bodyPr/>
                    <a:lstStyle/>
                    <a:p>
                      <a:pPr marL="0" marR="0">
                        <a:lnSpc>
                          <a:spcPct val="115000"/>
                        </a:lnSpc>
                        <a:spcBef>
                          <a:spcPts val="0"/>
                        </a:spcBef>
                        <a:spcAft>
                          <a:spcPts val="0"/>
                        </a:spcAft>
                      </a:pPr>
                      <a:r>
                        <a:rPr lang="en-US" sz="1600" b="1">
                          <a:latin typeface="Cambria"/>
                          <a:ea typeface="Times New Roman"/>
                          <a:cs typeface="Times New Roman"/>
                        </a:rPr>
                        <a:t>Coordinate ICD9 Coding for Specialty nurses</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Ellen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TBD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55278">
                <a:tc>
                  <a:txBody>
                    <a:bodyPr/>
                    <a:lstStyle/>
                    <a:p>
                      <a:pPr marL="0" marR="0">
                        <a:lnSpc>
                          <a:spcPct val="115000"/>
                        </a:lnSpc>
                        <a:spcBef>
                          <a:spcPts val="0"/>
                        </a:spcBef>
                        <a:spcAft>
                          <a:spcPts val="0"/>
                        </a:spcAft>
                      </a:pPr>
                      <a:r>
                        <a:rPr lang="en-US" sz="1600" b="1">
                          <a:latin typeface="Cambria"/>
                          <a:ea typeface="Times New Roman"/>
                          <a:cs typeface="Times New Roman"/>
                        </a:rPr>
                        <a:t>HIN: coordinate access for other sites and follow up on advancements/training in January</a:t>
                      </a: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600">
                          <a:latin typeface="Calibri"/>
                          <a:ea typeface="Calibri"/>
                          <a:cs typeface="Times New Roman"/>
                        </a:rPr>
                        <a:t>Paula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600">
                          <a:latin typeface="Calibri"/>
                          <a:ea typeface="Calibri"/>
                          <a:cs typeface="Times New Roman"/>
                        </a:rPr>
                        <a:t>TBD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639">
                <a:tc>
                  <a:txBody>
                    <a:bodyPr/>
                    <a:lstStyle/>
                    <a:p>
                      <a:pPr marL="228600" marR="0">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85084922"/>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Arial" charset="0"/>
              </a:rPr>
              <a:t>Lessons Learned </a:t>
            </a:r>
          </a:p>
        </p:txBody>
      </p:sp>
      <p:sp>
        <p:nvSpPr>
          <p:cNvPr id="74754" name="Content Placeholder 2"/>
          <p:cNvSpPr>
            <a:spLocks noGrp="1"/>
          </p:cNvSpPr>
          <p:nvPr>
            <p:ph idx="1"/>
          </p:nvPr>
        </p:nvSpPr>
        <p:spPr>
          <a:xfrm>
            <a:off x="134472" y="1219200"/>
            <a:ext cx="9009528" cy="5165725"/>
          </a:xfrm>
        </p:spPr>
        <p:txBody>
          <a:bodyPr/>
          <a:lstStyle/>
          <a:p>
            <a:pPr>
              <a:spcBef>
                <a:spcPct val="0"/>
              </a:spcBef>
            </a:pPr>
            <a:r>
              <a:rPr lang="en-US" sz="1600" dirty="0" smtClean="0">
                <a:solidFill>
                  <a:srgbClr val="FF0000"/>
                </a:solidFill>
                <a:latin typeface="Arial" charset="0"/>
              </a:rPr>
              <a:t>I had a chance to see the numbers (quality, cost, patient satisfaction)</a:t>
            </a:r>
          </a:p>
          <a:p>
            <a:pPr>
              <a:spcBef>
                <a:spcPct val="0"/>
              </a:spcBef>
            </a:pPr>
            <a:r>
              <a:rPr lang="en-US" sz="1600" dirty="0" smtClean="0">
                <a:latin typeface="Arial" charset="0"/>
              </a:rPr>
              <a:t>How bright this team is</a:t>
            </a:r>
          </a:p>
          <a:p>
            <a:pPr>
              <a:spcBef>
                <a:spcPct val="0"/>
              </a:spcBef>
            </a:pPr>
            <a:r>
              <a:rPr lang="en-US" sz="1600" dirty="0" smtClean="0">
                <a:latin typeface="Arial" charset="0"/>
              </a:rPr>
              <a:t>How intense these MPMS events can be</a:t>
            </a:r>
          </a:p>
          <a:p>
            <a:pPr>
              <a:spcBef>
                <a:spcPct val="0"/>
              </a:spcBef>
            </a:pPr>
            <a:r>
              <a:rPr lang="en-US" sz="1600" dirty="0" smtClean="0">
                <a:latin typeface="Arial" charset="0"/>
              </a:rPr>
              <a:t>We have fun…</a:t>
            </a:r>
          </a:p>
          <a:p>
            <a:pPr>
              <a:spcBef>
                <a:spcPct val="0"/>
              </a:spcBef>
            </a:pPr>
            <a:r>
              <a:rPr lang="en-US" sz="1600" dirty="0" smtClean="0">
                <a:latin typeface="Arial" charset="0"/>
              </a:rPr>
              <a:t>Collaborative care is a </a:t>
            </a:r>
            <a:r>
              <a:rPr lang="en-US" sz="1600" i="1" dirty="0" smtClean="0">
                <a:latin typeface="Arial" charset="0"/>
              </a:rPr>
              <a:t>process</a:t>
            </a:r>
            <a:endParaRPr lang="en-US" sz="1600" dirty="0" smtClean="0">
              <a:latin typeface="Arial" charset="0"/>
            </a:endParaRPr>
          </a:p>
          <a:p>
            <a:pPr>
              <a:spcBef>
                <a:spcPct val="0"/>
              </a:spcBef>
            </a:pPr>
            <a:r>
              <a:rPr lang="en-US" sz="1600" dirty="0" smtClean="0">
                <a:solidFill>
                  <a:srgbClr val="FF0000"/>
                </a:solidFill>
                <a:latin typeface="Arial" charset="0"/>
              </a:rPr>
              <a:t>This was an eye opener … Seeing how 1 hr of RN and 1hr of Provider time makes sense was key (how the RN investment pays off downstream in the visit (RVU, Capacity, quality)..)</a:t>
            </a:r>
          </a:p>
          <a:p>
            <a:pPr>
              <a:spcBef>
                <a:spcPct val="0"/>
              </a:spcBef>
            </a:pPr>
            <a:r>
              <a:rPr lang="en-US" sz="1600" dirty="0" smtClean="0">
                <a:latin typeface="Arial" charset="0"/>
              </a:rPr>
              <a:t>I had a better understanding of the financial impact of the Collaborative care approach (I always knew, but now I can see the pieces)</a:t>
            </a:r>
          </a:p>
          <a:p>
            <a:pPr>
              <a:spcBef>
                <a:spcPct val="0"/>
              </a:spcBef>
            </a:pPr>
            <a:r>
              <a:rPr lang="en-US" sz="1600" dirty="0" smtClean="0">
                <a:solidFill>
                  <a:srgbClr val="FF0000"/>
                </a:solidFill>
                <a:latin typeface="Arial" charset="0"/>
              </a:rPr>
              <a:t>Health </a:t>
            </a:r>
            <a:r>
              <a:rPr lang="en-US" sz="1600" dirty="0" err="1" smtClean="0">
                <a:solidFill>
                  <a:srgbClr val="FF0000"/>
                </a:solidFill>
                <a:latin typeface="Arial" charset="0"/>
              </a:rPr>
              <a:t>InfoNet</a:t>
            </a:r>
            <a:r>
              <a:rPr lang="en-US" sz="1600" dirty="0" smtClean="0">
                <a:solidFill>
                  <a:srgbClr val="FF0000"/>
                </a:solidFill>
                <a:latin typeface="Arial" charset="0"/>
              </a:rPr>
              <a:t> is a MUST have</a:t>
            </a:r>
          </a:p>
          <a:p>
            <a:pPr>
              <a:spcBef>
                <a:spcPct val="0"/>
              </a:spcBef>
            </a:pPr>
            <a:r>
              <a:rPr lang="en-US" sz="1600" dirty="0" smtClean="0">
                <a:latin typeface="Arial" charset="0"/>
              </a:rPr>
              <a:t>It really is about the relationships (</a:t>
            </a:r>
            <a:r>
              <a:rPr lang="en-US" sz="1600" dirty="0" err="1" smtClean="0">
                <a:latin typeface="Arial" charset="0"/>
              </a:rPr>
              <a:t>Providers</a:t>
            </a:r>
            <a:r>
              <a:rPr lang="en-US" sz="1600" dirty="0" err="1" smtClean="0">
                <a:latin typeface="Arial" charset="0"/>
                <a:sym typeface="Wingdings" pitchFamily="2" charset="2"/>
              </a:rPr>
              <a:t></a:t>
            </a:r>
            <a:r>
              <a:rPr lang="en-US" sz="1600" dirty="0" err="1" smtClean="0">
                <a:latin typeface="Arial" charset="0"/>
              </a:rPr>
              <a:t>team</a:t>
            </a:r>
            <a:r>
              <a:rPr lang="en-US" sz="1600" dirty="0" smtClean="0">
                <a:latin typeface="Arial" charset="0"/>
              </a:rPr>
              <a:t>, </a:t>
            </a:r>
            <a:r>
              <a:rPr lang="en-US" sz="1600" dirty="0" err="1" smtClean="0">
                <a:latin typeface="Arial" charset="0"/>
              </a:rPr>
              <a:t>RN</a:t>
            </a:r>
            <a:r>
              <a:rPr lang="en-US" sz="1600" dirty="0" err="1" smtClean="0">
                <a:latin typeface="Arial" charset="0"/>
                <a:sym typeface="Wingdings" pitchFamily="2" charset="2"/>
              </a:rPr>
              <a:t></a:t>
            </a:r>
            <a:r>
              <a:rPr lang="en-US" sz="1600" dirty="0" err="1" smtClean="0">
                <a:latin typeface="Arial" charset="0"/>
              </a:rPr>
              <a:t>Patient</a:t>
            </a:r>
            <a:r>
              <a:rPr lang="en-US" sz="1600" dirty="0" smtClean="0">
                <a:latin typeface="Arial" charset="0"/>
              </a:rPr>
              <a:t>)</a:t>
            </a:r>
          </a:p>
          <a:p>
            <a:pPr>
              <a:spcBef>
                <a:spcPct val="0"/>
              </a:spcBef>
            </a:pPr>
            <a:r>
              <a:rPr lang="en-US" sz="1600" dirty="0" smtClean="0">
                <a:latin typeface="Arial" charset="0"/>
              </a:rPr>
              <a:t>This model give us the opportunity to care for the whole patient</a:t>
            </a:r>
          </a:p>
          <a:p>
            <a:pPr>
              <a:spcBef>
                <a:spcPct val="0"/>
              </a:spcBef>
            </a:pPr>
            <a:r>
              <a:rPr lang="en-US" sz="1600" dirty="0" smtClean="0">
                <a:latin typeface="Arial" charset="0"/>
              </a:rPr>
              <a:t>Theses events are exhausting and tired</a:t>
            </a:r>
          </a:p>
          <a:p>
            <a:pPr>
              <a:spcBef>
                <a:spcPct val="0"/>
              </a:spcBef>
            </a:pPr>
            <a:r>
              <a:rPr lang="en-US" sz="1600" dirty="0" smtClean="0">
                <a:latin typeface="Arial" charset="0"/>
              </a:rPr>
              <a:t>I learned what and “FFH” is … also where in Maine the “</a:t>
            </a:r>
            <a:r>
              <a:rPr lang="en-US" sz="1600" dirty="0" err="1" smtClean="0">
                <a:latin typeface="Arial" charset="0"/>
              </a:rPr>
              <a:t>williwhacks</a:t>
            </a:r>
            <a:r>
              <a:rPr lang="en-US" sz="1600" dirty="0" smtClean="0">
                <a:latin typeface="Arial" charset="0"/>
              </a:rPr>
              <a:t>” are</a:t>
            </a:r>
          </a:p>
          <a:p>
            <a:pPr>
              <a:spcBef>
                <a:spcPct val="0"/>
              </a:spcBef>
            </a:pPr>
            <a:r>
              <a:rPr lang="en-US" sz="1600" dirty="0" smtClean="0">
                <a:latin typeface="Arial" charset="0"/>
              </a:rPr>
              <a:t>Beyond the event … the power of a high functioning team is amazing (high performing teams </a:t>
            </a:r>
            <a:r>
              <a:rPr lang="en-US" sz="1600" i="1" dirty="0" smtClean="0">
                <a:latin typeface="Arial" charset="0"/>
              </a:rPr>
              <a:t>create</a:t>
            </a:r>
            <a:r>
              <a:rPr lang="en-US" sz="1600" dirty="0" smtClean="0">
                <a:latin typeface="Arial" charset="0"/>
              </a:rPr>
              <a:t> energy)</a:t>
            </a:r>
          </a:p>
          <a:p>
            <a:pPr>
              <a:spcBef>
                <a:spcPct val="0"/>
              </a:spcBef>
            </a:pPr>
            <a:r>
              <a:rPr lang="en-US" sz="1600" dirty="0" smtClean="0">
                <a:latin typeface="Arial" charset="0"/>
              </a:rPr>
              <a:t>I thought I knew how the Collaborative Care model worked, but I learned a new way to see our value</a:t>
            </a:r>
          </a:p>
          <a:p>
            <a:pPr>
              <a:spcBef>
                <a:spcPct val="0"/>
              </a:spcBef>
            </a:pPr>
            <a:r>
              <a:rPr lang="en-US" sz="1600" dirty="0" smtClean="0">
                <a:latin typeface="Arial" charset="0"/>
              </a:rPr>
              <a:t>The resources that MP can bring is exciting</a:t>
            </a:r>
          </a:p>
          <a:p>
            <a:pPr>
              <a:spcBef>
                <a:spcPct val="0"/>
              </a:spcBef>
            </a:pPr>
            <a:endParaRPr lang="en-US" sz="1600" dirty="0" smtClean="0">
              <a:latin typeface="Arial" charset="0"/>
            </a:endParaRPr>
          </a:p>
          <a:p>
            <a:pPr>
              <a:spcBef>
                <a:spcPct val="0"/>
              </a:spcBef>
            </a:pPr>
            <a:endParaRPr lang="en-US" sz="2000" dirty="0">
              <a:latin typeface="Arial" charset="0"/>
            </a:endParaRPr>
          </a:p>
        </p:txBody>
      </p:sp>
    </p:spTree>
    <p:extLst>
      <p:ext uri="{BB962C8B-B14F-4D97-AF65-F5344CB8AC3E}">
        <p14:creationId xmlns:p14="http://schemas.microsoft.com/office/powerpoint/2010/main" xmlns="" val="362532500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Arial" charset="0"/>
              </a:rPr>
              <a:t>Appendix</a:t>
            </a:r>
          </a:p>
        </p:txBody>
      </p:sp>
      <p:sp>
        <p:nvSpPr>
          <p:cNvPr id="75778" name="Content Placeholder 2"/>
          <p:cNvSpPr>
            <a:spLocks noGrp="1"/>
          </p:cNvSpPr>
          <p:nvPr>
            <p:ph idx="1"/>
          </p:nvPr>
        </p:nvSpPr>
        <p:spPr>
          <a:xfrm>
            <a:off x="544513" y="1219200"/>
            <a:ext cx="8164512" cy="5165725"/>
          </a:xfrm>
        </p:spPr>
        <p:txBody>
          <a:bodyPr/>
          <a:lstStyle/>
          <a:p>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25076513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a:t>
            </a:r>
            <a:endParaRPr lang="en-US" dirty="0"/>
          </a:p>
        </p:txBody>
      </p:sp>
      <p:sp>
        <p:nvSpPr>
          <p:cNvPr id="3" name="Content Placeholder 2"/>
          <p:cNvSpPr>
            <a:spLocks noGrp="1"/>
          </p:cNvSpPr>
          <p:nvPr>
            <p:ph idx="1"/>
          </p:nvPr>
        </p:nvSpPr>
        <p:spPr>
          <a:xfrm>
            <a:off x="609600" y="1203158"/>
            <a:ext cx="8077200" cy="4525963"/>
          </a:xfrm>
        </p:spPr>
        <p:txBody>
          <a:bodyPr/>
          <a:lstStyle/>
          <a:p>
            <a:pPr>
              <a:buNone/>
            </a:pPr>
            <a:r>
              <a:rPr lang="en-GB" sz="2000" b="1" dirty="0" smtClean="0"/>
              <a:t>Desired State</a:t>
            </a:r>
            <a:r>
              <a:rPr lang="en-GB" sz="2000" dirty="0" smtClean="0"/>
              <a:t>: </a:t>
            </a:r>
          </a:p>
          <a:p>
            <a:pPr>
              <a:buNone/>
            </a:pPr>
            <a:endParaRPr lang="en-GB" sz="500" dirty="0"/>
          </a:p>
          <a:p>
            <a:pPr marL="0" indent="0">
              <a:buNone/>
            </a:pPr>
            <a:r>
              <a:rPr lang="en-US" sz="1800" dirty="0" smtClean="0"/>
              <a:t>Design and document a recommended approach and processes for identifying, stratifying and managing health and medical expense needs of patients who are in need of case and chronic disease management, that meet national standards (e.g. BTE/PCMH), appropriately align with revenue generation opportunities, knit-into our patient flows and is integrated with the medical expense management system in the DS.</a:t>
            </a:r>
          </a:p>
          <a:p>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5</a:t>
            </a:fld>
            <a:endParaRPr lang="en-US"/>
          </a:p>
        </p:txBody>
      </p:sp>
      <p:sp>
        <p:nvSpPr>
          <p:cNvPr id="6" name="Right Arrow 5"/>
          <p:cNvSpPr>
            <a:spLocks noChangeArrowheads="1"/>
          </p:cNvSpPr>
          <p:nvPr/>
        </p:nvSpPr>
        <p:spPr bwMode="auto">
          <a:xfrm rot="962847">
            <a:off x="158267" y="1620374"/>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Charter Objectives:  </a:t>
            </a:r>
            <a:r>
              <a:rPr lang="en-US" dirty="0" smtClean="0"/>
              <a:t/>
            </a:r>
            <a:br>
              <a:rPr lang="en-US" dirty="0" smtClean="0"/>
            </a:br>
            <a:endParaRPr lang="en-US" dirty="0"/>
          </a:p>
        </p:txBody>
      </p:sp>
      <p:sp>
        <p:nvSpPr>
          <p:cNvPr id="3" name="Content Placeholder 2"/>
          <p:cNvSpPr>
            <a:spLocks noGrp="1"/>
          </p:cNvSpPr>
          <p:nvPr>
            <p:ph idx="1"/>
          </p:nvPr>
        </p:nvSpPr>
        <p:spPr>
          <a:xfrm>
            <a:off x="136354" y="1314411"/>
            <a:ext cx="8730920" cy="4812632"/>
          </a:xfrm>
        </p:spPr>
        <p:txBody>
          <a:bodyPr/>
          <a:lstStyle/>
          <a:p>
            <a:pPr lvl="0"/>
            <a:r>
              <a:rPr lang="en-GB" sz="2000" dirty="0" smtClean="0"/>
              <a:t>Review the current state in Bangor for chronic care/disease management, including the use of collaborative office visits</a:t>
            </a:r>
            <a:endParaRPr lang="en-US" sz="2000" dirty="0" smtClean="0"/>
          </a:p>
          <a:p>
            <a:pPr lvl="0"/>
            <a:r>
              <a:rPr lang="en-GB" sz="2000" dirty="0" smtClean="0"/>
              <a:t>Understand the effectiveness of the model (outcomes, gaps in care, cost of care/med expense, patient satisfaction, etc) and the costs.</a:t>
            </a:r>
            <a:endParaRPr lang="en-US" sz="2000" dirty="0" smtClean="0"/>
          </a:p>
          <a:p>
            <a:pPr lvl="0"/>
            <a:r>
              <a:rPr lang="en-GB" sz="2000" dirty="0" smtClean="0"/>
              <a:t>How does this model align with the NCQA PCMH standards and identify gaps</a:t>
            </a:r>
            <a:endParaRPr lang="en-US" sz="2000" dirty="0" smtClean="0"/>
          </a:p>
          <a:p>
            <a:pPr lvl="0"/>
            <a:r>
              <a:rPr lang="en-GB" sz="2000" dirty="0" smtClean="0"/>
              <a:t>Review other related work to date, specifically the Care Management </a:t>
            </a:r>
          </a:p>
          <a:p>
            <a:pPr lvl="0"/>
            <a:r>
              <a:rPr lang="en-GB" sz="2000" dirty="0" smtClean="0">
                <a:solidFill>
                  <a:srgbClr val="000000"/>
                </a:solidFill>
              </a:rPr>
              <a:t>Understand how the Collaborative Care pre visit aligns with the work currently performed in other sites by Population Health nurses</a:t>
            </a:r>
            <a:endParaRPr lang="en-US" sz="2000" dirty="0" smtClean="0">
              <a:solidFill>
                <a:srgbClr val="000000"/>
              </a:solidFill>
            </a:endParaRPr>
          </a:p>
          <a:p>
            <a:pPr lvl="0"/>
            <a:r>
              <a:rPr lang="en-GB" sz="2000" dirty="0" smtClean="0"/>
              <a:t>Understand how the Collaborative care process leverages existing tools including Population Manager, Provider Reporting and Medical Expense Tool. </a:t>
            </a:r>
            <a:endParaRPr lang="en-US" sz="2000" dirty="0" smtClean="0"/>
          </a:p>
        </p:txBody>
      </p:sp>
      <p:sp>
        <p:nvSpPr>
          <p:cNvPr id="4" name="Slide Number Placeholder 3"/>
          <p:cNvSpPr>
            <a:spLocks noGrp="1"/>
          </p:cNvSpPr>
          <p:nvPr>
            <p:ph type="sldNum" sz="quarter" idx="11"/>
          </p:nvPr>
        </p:nvSpPr>
        <p:spPr/>
        <p:txBody>
          <a:bodyPr/>
          <a:lstStyle/>
          <a:p>
            <a:fld id="{0B1CE194-0B0C-4E89-9098-B9F8BE2830FE}" type="slidenum">
              <a:rPr lang="en-US" smtClean="0"/>
              <a:pPr/>
              <a:t>6</a:t>
            </a:fld>
            <a:endParaRPr lang="en-US"/>
          </a:p>
        </p:txBody>
      </p:sp>
      <p:sp>
        <p:nvSpPr>
          <p:cNvPr id="7" name="Right Arrow 6"/>
          <p:cNvSpPr>
            <a:spLocks noChangeArrowheads="1"/>
          </p:cNvSpPr>
          <p:nvPr/>
        </p:nvSpPr>
        <p:spPr bwMode="auto">
          <a:xfrm rot="962847">
            <a:off x="186489" y="1324043"/>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8" name="Right Arrow 7"/>
          <p:cNvSpPr>
            <a:spLocks noChangeArrowheads="1"/>
          </p:cNvSpPr>
          <p:nvPr/>
        </p:nvSpPr>
        <p:spPr bwMode="auto">
          <a:xfrm rot="962847">
            <a:off x="197779" y="1984439"/>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9" name="Right Arrow 8"/>
          <p:cNvSpPr>
            <a:spLocks noChangeArrowheads="1"/>
          </p:cNvSpPr>
          <p:nvPr/>
        </p:nvSpPr>
        <p:spPr bwMode="auto">
          <a:xfrm rot="962847">
            <a:off x="231644" y="3703172"/>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Objectives (continued)</a:t>
            </a:r>
            <a:endParaRPr lang="en-US" dirty="0"/>
          </a:p>
        </p:txBody>
      </p:sp>
      <p:sp>
        <p:nvSpPr>
          <p:cNvPr id="3" name="Content Placeholder 2"/>
          <p:cNvSpPr>
            <a:spLocks noGrp="1"/>
          </p:cNvSpPr>
          <p:nvPr>
            <p:ph idx="1"/>
          </p:nvPr>
        </p:nvSpPr>
        <p:spPr>
          <a:xfrm>
            <a:off x="281034" y="1234195"/>
            <a:ext cx="8462210" cy="4525963"/>
          </a:xfrm>
        </p:spPr>
        <p:txBody>
          <a:bodyPr/>
          <a:lstStyle/>
          <a:p>
            <a:pPr lvl="0"/>
            <a:r>
              <a:rPr lang="en-GB" sz="2000" dirty="0" smtClean="0">
                <a:solidFill>
                  <a:srgbClr val="000000"/>
                </a:solidFill>
              </a:rPr>
              <a:t>Consider impacts of risk-sharing plans (USFHP, Cigna, Aetna, etc) and/or any additional reimbursement opportunities</a:t>
            </a:r>
            <a:endParaRPr lang="en-US" sz="2000" dirty="0" smtClean="0">
              <a:solidFill>
                <a:srgbClr val="000000"/>
              </a:solidFill>
            </a:endParaRPr>
          </a:p>
          <a:p>
            <a:pPr lvl="0"/>
            <a:r>
              <a:rPr lang="en-GB" sz="2000" dirty="0" smtClean="0">
                <a:solidFill>
                  <a:srgbClr val="000000"/>
                </a:solidFill>
              </a:rPr>
              <a:t>Consider best practice from other health systems (</a:t>
            </a:r>
            <a:r>
              <a:rPr lang="en-GB" sz="2000" dirty="0" err="1" smtClean="0">
                <a:solidFill>
                  <a:srgbClr val="000000"/>
                </a:solidFill>
              </a:rPr>
              <a:t>eg</a:t>
            </a:r>
            <a:r>
              <a:rPr lang="en-GB" sz="2000" dirty="0" smtClean="0">
                <a:solidFill>
                  <a:srgbClr val="000000"/>
                </a:solidFill>
              </a:rPr>
              <a:t> Bon </a:t>
            </a:r>
            <a:r>
              <a:rPr lang="en-GB" sz="2000" dirty="0" err="1" smtClean="0">
                <a:solidFill>
                  <a:srgbClr val="000000"/>
                </a:solidFill>
              </a:rPr>
              <a:t>Secour</a:t>
            </a:r>
            <a:r>
              <a:rPr lang="en-GB" sz="2000" dirty="0" smtClean="0">
                <a:solidFill>
                  <a:srgbClr val="000000"/>
                </a:solidFill>
              </a:rPr>
              <a:t>, Group Health)</a:t>
            </a:r>
            <a:endParaRPr lang="en-US" sz="2000" dirty="0" smtClean="0">
              <a:solidFill>
                <a:srgbClr val="000000"/>
              </a:solidFill>
            </a:endParaRPr>
          </a:p>
          <a:p>
            <a:pPr lvl="0"/>
            <a:r>
              <a:rPr lang="en-GB" sz="2000" dirty="0" smtClean="0"/>
              <a:t>Develop clear criteria for patient selection for the program and factors to estimate the size of the applicable patient population within a panel.</a:t>
            </a:r>
            <a:endParaRPr lang="en-US" sz="2000" dirty="0" smtClean="0"/>
          </a:p>
          <a:p>
            <a:pPr lvl="0"/>
            <a:r>
              <a:rPr lang="en-GB" sz="2000" dirty="0" smtClean="0"/>
              <a:t>Develop and document a recommended best practice for identifying, stratifying, and managing the health need of our patients</a:t>
            </a:r>
          </a:p>
          <a:p>
            <a:r>
              <a:rPr lang="en-GB" sz="2000" dirty="0"/>
              <a:t>Develop and document a recommended best practice for identifying, stratifying, and managing the </a:t>
            </a:r>
            <a:r>
              <a:rPr lang="en-GB" sz="2000" dirty="0" smtClean="0"/>
              <a:t>care and medical expense needs of chronic patients.   </a:t>
            </a:r>
          </a:p>
          <a:p>
            <a:r>
              <a:rPr lang="en-GB" sz="2000" dirty="0" smtClean="0"/>
              <a:t>Consider how we can effectively integrate key collaborative care components into existing practice processes.</a:t>
            </a:r>
            <a:endParaRPr lang="en-US" dirty="0" smtClean="0"/>
          </a:p>
          <a:p>
            <a:endParaRPr lang="en-US" dirty="0"/>
          </a:p>
        </p:txBody>
      </p:sp>
      <p:sp>
        <p:nvSpPr>
          <p:cNvPr id="4" name="Slide Number Placeholder 3"/>
          <p:cNvSpPr>
            <a:spLocks noGrp="1"/>
          </p:cNvSpPr>
          <p:nvPr>
            <p:ph type="sldNum" sz="quarter" idx="11"/>
          </p:nvPr>
        </p:nvSpPr>
        <p:spPr/>
        <p:txBody>
          <a:bodyPr/>
          <a:lstStyle/>
          <a:p>
            <a:fld id="{0B1CE194-0B0C-4E89-9098-B9F8BE2830FE}" type="slidenum">
              <a:rPr lang="en-US" smtClean="0"/>
              <a:pPr/>
              <a:t>7</a:t>
            </a:fld>
            <a:endParaRPr lang="en-US"/>
          </a:p>
        </p:txBody>
      </p:sp>
      <p:sp>
        <p:nvSpPr>
          <p:cNvPr id="5" name="Right Arrow 4"/>
          <p:cNvSpPr>
            <a:spLocks noChangeArrowheads="1"/>
          </p:cNvSpPr>
          <p:nvPr/>
        </p:nvSpPr>
        <p:spPr bwMode="auto">
          <a:xfrm rot="962847">
            <a:off x="310667" y="2577101"/>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6" name="Right Arrow 5"/>
          <p:cNvSpPr>
            <a:spLocks noChangeArrowheads="1"/>
          </p:cNvSpPr>
          <p:nvPr/>
        </p:nvSpPr>
        <p:spPr bwMode="auto">
          <a:xfrm rot="962847">
            <a:off x="240111" y="5215884"/>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dirty="0" smtClean="0">
                <a:latin typeface="Arial" charset="0"/>
              </a:rPr>
              <a:t>What do we mean by “Collaborative Care Visit (CCV)”</a:t>
            </a:r>
            <a:endParaRPr lang="en-US" dirty="0">
              <a:latin typeface="Arial" charset="0"/>
            </a:endParaRPr>
          </a:p>
        </p:txBody>
      </p:sp>
      <p:sp>
        <p:nvSpPr>
          <p:cNvPr id="74754" name="Content Placeholder 2"/>
          <p:cNvSpPr>
            <a:spLocks noGrp="1"/>
          </p:cNvSpPr>
          <p:nvPr>
            <p:ph idx="1"/>
          </p:nvPr>
        </p:nvSpPr>
        <p:spPr>
          <a:xfrm>
            <a:off x="300789" y="1219200"/>
            <a:ext cx="8530390" cy="4134853"/>
          </a:xfrm>
        </p:spPr>
        <p:txBody>
          <a:bodyPr/>
          <a:lstStyle/>
          <a:p>
            <a:pPr marL="0" indent="0">
              <a:buNone/>
            </a:pPr>
            <a:r>
              <a:rPr lang="en-US" sz="1800" i="1" dirty="0" smtClean="0"/>
              <a:t>	The </a:t>
            </a:r>
            <a:r>
              <a:rPr lang="en-US" sz="1800" i="1" dirty="0"/>
              <a:t>Collaborative Care Visit, based on a model developed by Dr. Ed Wagner for the care of chronic disease patients, is designed to provide a care team approach to the office visit when additional clinical face-time with the patient for history taking, education and/or counseling are of high value.  </a:t>
            </a:r>
            <a:endParaRPr lang="en-US" sz="1800" i="1" dirty="0" smtClean="0"/>
          </a:p>
          <a:p>
            <a:pPr marL="0" indent="0">
              <a:buNone/>
            </a:pPr>
            <a:r>
              <a:rPr lang="en-US" sz="1800" i="1" dirty="0" smtClean="0"/>
              <a:t>	The </a:t>
            </a:r>
            <a:r>
              <a:rPr lang="en-US" sz="1800" i="1" dirty="0"/>
              <a:t>model enables a longer patient visit (45-60 minutes) with a </a:t>
            </a:r>
            <a:r>
              <a:rPr lang="en-US" sz="1800" i="1" dirty="0" smtClean="0"/>
              <a:t>Collaborative Care Nurse (RN)*,  where </a:t>
            </a:r>
            <a:r>
              <a:rPr lang="en-US" sz="1800" i="1" dirty="0"/>
              <a:t>the Provider is engaged in the final phase of the visit including the physical exam and update of the care plan (15 minutes).  </a:t>
            </a:r>
          </a:p>
          <a:p>
            <a:pPr marL="0" indent="0">
              <a:buNone/>
            </a:pPr>
            <a:r>
              <a:rPr lang="en-US" sz="1800" i="1" dirty="0" smtClean="0"/>
              <a:t>	Success </a:t>
            </a:r>
            <a:r>
              <a:rPr lang="en-US" sz="1800" i="1" dirty="0"/>
              <a:t>of this approach relies on coordination and pre-planning by the </a:t>
            </a:r>
            <a:r>
              <a:rPr lang="en-US" sz="1800" i="1" dirty="0" smtClean="0"/>
              <a:t>RN </a:t>
            </a:r>
            <a:r>
              <a:rPr lang="en-US" sz="1800" i="1" dirty="0"/>
              <a:t>including a pre-visit huddle with the Provider.  The RN also follows up with the patient between visits via telephone for additional support as needed. </a:t>
            </a:r>
          </a:p>
          <a:p>
            <a:pPr marL="0" indent="0">
              <a:buNone/>
            </a:pPr>
            <a:r>
              <a:rPr lang="en-US" sz="1800" i="1" dirty="0"/>
              <a:t> </a:t>
            </a:r>
            <a:r>
              <a:rPr lang="en-US" sz="1800" i="1" dirty="0" smtClean="0"/>
              <a:t>	This </a:t>
            </a:r>
            <a:r>
              <a:rPr lang="en-US" sz="1800" i="1" dirty="0"/>
              <a:t>approach may be appropriate for a variety of situations: new patient intake, patients dealing with complex conditions (ex: cancer), etc.  Currently, our primary focus for this model is </a:t>
            </a:r>
            <a:r>
              <a:rPr lang="en-US" sz="1800" b="1" i="1" dirty="0"/>
              <a:t>chronic disease patients</a:t>
            </a:r>
            <a:r>
              <a:rPr lang="en-US" sz="1800" i="1" dirty="0"/>
              <a:t>, where self care is paramount.</a:t>
            </a:r>
          </a:p>
        </p:txBody>
      </p:sp>
      <p:sp>
        <p:nvSpPr>
          <p:cNvPr id="4" name="TextBox 3"/>
          <p:cNvSpPr txBox="1"/>
          <p:nvPr/>
        </p:nvSpPr>
        <p:spPr>
          <a:xfrm>
            <a:off x="395112" y="5354053"/>
            <a:ext cx="8509000" cy="1200329"/>
          </a:xfrm>
          <a:prstGeom prst="rect">
            <a:avLst/>
          </a:prstGeom>
          <a:solidFill>
            <a:srgbClr val="FFFF00"/>
          </a:solidFill>
          <a:ln>
            <a:solidFill>
              <a:srgbClr val="000000"/>
            </a:solidFill>
          </a:ln>
        </p:spPr>
        <p:txBody>
          <a:bodyPr wrap="square" rtlCol="0">
            <a:spAutoFit/>
          </a:bodyPr>
          <a:lstStyle/>
          <a:p>
            <a:r>
              <a:rPr lang="en-US" sz="1800" dirty="0" smtClean="0"/>
              <a:t>*In Bangor, these nurses are referred to as “Specialty Nurses”.  Across MPHC, evolution of  the “Pop Health Nurse” position is envision to include care delivery.  Both titles have other nuances – for the purpose of this presentation, we will use “Collaborative Care Nurse” or RN.</a:t>
            </a:r>
            <a:endParaRPr lang="en-US" sz="1200" dirty="0"/>
          </a:p>
        </p:txBody>
      </p:sp>
    </p:spTree>
    <p:extLst>
      <p:ext uri="{BB962C8B-B14F-4D97-AF65-F5344CB8AC3E}">
        <p14:creationId xmlns:p14="http://schemas.microsoft.com/office/powerpoint/2010/main" xmlns="" val="163346357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Bangor Area and Bangor Patient Panels</a:t>
            </a:r>
            <a:endParaRPr lang="en-US" dirty="0"/>
          </a:p>
        </p:txBody>
      </p:sp>
      <p:sp>
        <p:nvSpPr>
          <p:cNvPr id="3" name="Content Placeholder 2"/>
          <p:cNvSpPr>
            <a:spLocks noGrp="1"/>
          </p:cNvSpPr>
          <p:nvPr>
            <p:ph idx="1"/>
          </p:nvPr>
        </p:nvSpPr>
        <p:spPr>
          <a:xfrm>
            <a:off x="395111" y="1268310"/>
            <a:ext cx="8748889" cy="4525963"/>
          </a:xfrm>
        </p:spPr>
        <p:txBody>
          <a:bodyPr/>
          <a:lstStyle/>
          <a:p>
            <a:r>
              <a:rPr lang="en-US" sz="1800" dirty="0" smtClean="0"/>
              <a:t>Strong leadership (</a:t>
            </a:r>
            <a:r>
              <a:rPr lang="en-US" sz="1600" dirty="0" smtClean="0"/>
              <a:t>Clinical &amp; Operational)</a:t>
            </a:r>
          </a:p>
          <a:p>
            <a:pPr lvl="1"/>
            <a:r>
              <a:rPr lang="en-US" sz="1600" dirty="0"/>
              <a:t>O</a:t>
            </a:r>
            <a:r>
              <a:rPr lang="en-US" sz="1600" dirty="0" smtClean="0"/>
              <a:t>n the same page</a:t>
            </a:r>
          </a:p>
          <a:p>
            <a:pPr lvl="1"/>
            <a:r>
              <a:rPr lang="en-US" sz="1600" dirty="0" smtClean="0"/>
              <a:t>Common vision</a:t>
            </a:r>
          </a:p>
          <a:p>
            <a:r>
              <a:rPr lang="en-US" sz="1800" dirty="0" smtClean="0"/>
              <a:t>Strong sense of accountability (and processes/indicators to support)</a:t>
            </a:r>
          </a:p>
          <a:p>
            <a:r>
              <a:rPr lang="en-US" sz="1800" dirty="0" smtClean="0"/>
              <a:t>Key process(</a:t>
            </a:r>
            <a:r>
              <a:rPr lang="en-US" sz="1800" dirty="0" err="1" smtClean="0"/>
              <a:t>es</a:t>
            </a:r>
            <a:r>
              <a:rPr lang="en-US" sz="1800" dirty="0" smtClean="0"/>
              <a:t>) defined, communicated and understood</a:t>
            </a:r>
          </a:p>
          <a:p>
            <a:r>
              <a:rPr lang="en-US" sz="1800" dirty="0" smtClean="0"/>
              <a:t>Patient centered (processes, leadership, staff)</a:t>
            </a:r>
          </a:p>
          <a:p>
            <a:r>
              <a:rPr lang="en-US" sz="1800" dirty="0" smtClean="0"/>
              <a:t>Long Tenure providers </a:t>
            </a:r>
            <a:r>
              <a:rPr lang="en-US" sz="1800" dirty="0" smtClean="0">
                <a:sym typeface="Wingdings"/>
              </a:rPr>
              <a:t> higher acuity patients</a:t>
            </a:r>
          </a:p>
          <a:p>
            <a:r>
              <a:rPr lang="en-US" sz="1800" dirty="0" smtClean="0"/>
              <a:t>Strong sense of trust, commitment to patients &amp; commitment to each other</a:t>
            </a:r>
          </a:p>
          <a:p>
            <a:r>
              <a:rPr lang="en-US" sz="1800" dirty="0" smtClean="0"/>
              <a:t>High </a:t>
            </a:r>
            <a:r>
              <a:rPr lang="en-US" sz="1800" i="1" dirty="0" smtClean="0"/>
              <a:t>cost</a:t>
            </a:r>
            <a:r>
              <a:rPr lang="en-US" sz="1800" dirty="0" smtClean="0"/>
              <a:t> region (hospitalization)</a:t>
            </a:r>
          </a:p>
          <a:p>
            <a:r>
              <a:rPr lang="en-US" sz="1800" dirty="0" smtClean="0"/>
              <a:t>Process focused to engage staff at highest degree of licensure</a:t>
            </a:r>
          </a:p>
          <a:p>
            <a:r>
              <a:rPr lang="en-US" sz="1800" dirty="0" smtClean="0"/>
              <a:t>High degree of shared responsibility (e.g. providers take direction from PSR)</a:t>
            </a:r>
          </a:p>
          <a:p>
            <a:r>
              <a:rPr lang="en-US" sz="1800" dirty="0" smtClean="0"/>
              <a:t>Common language (collaborative care, clinical huddle, huddle..)</a:t>
            </a:r>
          </a:p>
          <a:p>
            <a:r>
              <a:rPr lang="en-US" sz="1800" dirty="0" smtClean="0"/>
              <a:t>Training process well defined (proficiency, competency and accountability)</a:t>
            </a:r>
          </a:p>
          <a:p>
            <a:r>
              <a:rPr lang="en-US" sz="1800" dirty="0" smtClean="0"/>
              <a:t>Systems thinking ‘mindset’ (what is the </a:t>
            </a:r>
            <a:r>
              <a:rPr lang="en-US" sz="1800" i="1" dirty="0" smtClean="0"/>
              <a:t>process</a:t>
            </a:r>
            <a:r>
              <a:rPr lang="en-US" sz="1800" dirty="0" smtClean="0"/>
              <a:t> </a:t>
            </a:r>
            <a:r>
              <a:rPr lang="en-US" sz="1800" dirty="0" err="1" smtClean="0"/>
              <a:t>vs</a:t>
            </a:r>
            <a:r>
              <a:rPr lang="en-US" sz="1800" dirty="0" smtClean="0"/>
              <a:t> who did </a:t>
            </a:r>
            <a:r>
              <a:rPr lang="en-US" sz="1800" i="1" dirty="0" smtClean="0"/>
              <a:t>what</a:t>
            </a:r>
            <a:r>
              <a:rPr lang="en-US" sz="1800" dirty="0" smtClean="0"/>
              <a:t>) </a:t>
            </a:r>
          </a:p>
        </p:txBody>
      </p:sp>
      <p:sp>
        <p:nvSpPr>
          <p:cNvPr id="4" name="Slide Number Placeholder 3"/>
          <p:cNvSpPr>
            <a:spLocks noGrp="1"/>
          </p:cNvSpPr>
          <p:nvPr>
            <p:ph type="sldNum" sz="quarter" idx="11"/>
          </p:nvPr>
        </p:nvSpPr>
        <p:spPr/>
        <p:txBody>
          <a:bodyPr/>
          <a:lstStyle/>
          <a:p>
            <a:fld id="{0B1CE194-0B0C-4E89-9098-B9F8BE2830FE}" type="slidenum">
              <a:rPr lang="en-US" smtClean="0"/>
              <a:pPr/>
              <a:t>9</a:t>
            </a:fld>
            <a:endParaRPr lang="en-US"/>
          </a:p>
        </p:txBody>
      </p:sp>
      <p:sp>
        <p:nvSpPr>
          <p:cNvPr id="5" name="Right Arrow 4"/>
          <p:cNvSpPr>
            <a:spLocks noChangeArrowheads="1"/>
          </p:cNvSpPr>
          <p:nvPr/>
        </p:nvSpPr>
        <p:spPr bwMode="auto">
          <a:xfrm rot="962847">
            <a:off x="383933" y="1278968"/>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6" name="Right Arrow 5"/>
          <p:cNvSpPr>
            <a:spLocks noChangeArrowheads="1"/>
          </p:cNvSpPr>
          <p:nvPr/>
        </p:nvSpPr>
        <p:spPr bwMode="auto">
          <a:xfrm rot="962847">
            <a:off x="409444" y="2464213"/>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
        <p:nvSpPr>
          <p:cNvPr id="7" name="Right Arrow 6"/>
          <p:cNvSpPr>
            <a:spLocks noChangeArrowheads="1"/>
          </p:cNvSpPr>
          <p:nvPr/>
        </p:nvSpPr>
        <p:spPr bwMode="auto">
          <a:xfrm rot="962847">
            <a:off x="409445" y="4435953"/>
            <a:ext cx="451333" cy="277338"/>
          </a:xfrm>
          <a:prstGeom prst="rightArrow">
            <a:avLst>
              <a:gd name="adj1" fmla="val 50000"/>
              <a:gd name="adj2" fmla="val 50065"/>
            </a:avLst>
          </a:prstGeom>
          <a:solidFill>
            <a:srgbClr val="FF0000"/>
          </a:solidFill>
          <a:ln w="9525">
            <a:solidFill>
              <a:schemeClr val="tx1"/>
            </a:solidFill>
            <a:miter lim="800000"/>
            <a:headEnd/>
            <a:tailEnd/>
          </a:ln>
          <a:effectLst>
            <a:outerShdw dist="23000" dir="5400000" rotWithShape="0">
              <a:srgbClr val="808080">
                <a:alpha val="34998"/>
              </a:srgbClr>
            </a:outerShdw>
          </a:effectLst>
        </p:spPr>
        <p:txBody>
          <a:bodyPr/>
          <a:lstStyle/>
          <a:p>
            <a:pPr>
              <a:defRPr/>
            </a:pPr>
            <a:endParaRPr lang="en-US"/>
          </a:p>
        </p:txBody>
      </p:sp>
    </p:spTree>
    <p:extLst>
      <p:ext uri="{BB962C8B-B14F-4D97-AF65-F5344CB8AC3E}">
        <p14:creationId xmlns:p14="http://schemas.microsoft.com/office/powerpoint/2010/main" xmlns="" val="2607449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61941</TotalTime>
  <Words>3789</Words>
  <Application>Microsoft Office PowerPoint</Application>
  <PresentationFormat>On-screen Show (4:3)</PresentationFormat>
  <Paragraphs>542</Paragraphs>
  <Slides>42</Slides>
  <Notes>3</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Martin’s Point Management System:  Understanding Collaborative Care Visits 12/17/2012 – 12/20/2012</vt:lpstr>
      <vt:lpstr>The Team</vt:lpstr>
      <vt:lpstr>Professional and Staff Relations</vt:lpstr>
      <vt:lpstr>Charter</vt:lpstr>
      <vt:lpstr>Charter</vt:lpstr>
      <vt:lpstr>Charter Objectives:   </vt:lpstr>
      <vt:lpstr>Charter Objectives (continued)</vt:lpstr>
      <vt:lpstr>What do we mean by “Collaborative Care Visit (CCV)”</vt:lpstr>
      <vt:lpstr>Bangor Area and Bangor Patient Panels</vt:lpstr>
      <vt:lpstr>Bangor Patient Population</vt:lpstr>
      <vt:lpstr>Understanding our metrics (and Collaborative Care)</vt:lpstr>
      <vt:lpstr>Financial: Income performance</vt:lpstr>
      <vt:lpstr>Financial: Pathway to breakeven (Another look)</vt:lpstr>
      <vt:lpstr>Financial: IPOP Dollars</vt:lpstr>
      <vt:lpstr>Financial: IPOP Dollars</vt:lpstr>
      <vt:lpstr>Financial: Collaborative Care Visit (RVU’s and Provider Productivity)</vt:lpstr>
      <vt:lpstr>Financial: Does the math work?</vt:lpstr>
      <vt:lpstr>Quality:</vt:lpstr>
      <vt:lpstr>Quality:</vt:lpstr>
      <vt:lpstr>Quality:</vt:lpstr>
      <vt:lpstr>Med Expense:</vt:lpstr>
      <vt:lpstr>Patient, Provider and Staff satisfaction:</vt:lpstr>
      <vt:lpstr>Understanding Collaborative Care</vt:lpstr>
      <vt:lpstr>Understanding Collaborative Care</vt:lpstr>
      <vt:lpstr>Collaborative Care: Roles &amp; Responsibilities</vt:lpstr>
      <vt:lpstr>Collaborative Care</vt:lpstr>
      <vt:lpstr>Collaborative Care: Key Points</vt:lpstr>
      <vt:lpstr>Process overview</vt:lpstr>
      <vt:lpstr>Collaborative Care Model: Key steps in the process</vt:lpstr>
      <vt:lpstr>Keys to success</vt:lpstr>
      <vt:lpstr>Keys to success (Leveraging upfront work at the back end…)</vt:lpstr>
      <vt:lpstr>KPS to support success</vt:lpstr>
      <vt:lpstr>KPS to support success (continued)</vt:lpstr>
      <vt:lpstr>Risks</vt:lpstr>
      <vt:lpstr>Risks</vt:lpstr>
      <vt:lpstr>Risk Mitigation</vt:lpstr>
      <vt:lpstr>Recommendations</vt:lpstr>
      <vt:lpstr>Team at Work</vt:lpstr>
      <vt:lpstr>Slide 39</vt:lpstr>
      <vt:lpstr>Slide 40</vt:lpstr>
      <vt:lpstr>Lessons Learned </vt:lpstr>
      <vt:lpstr>Appendix</vt:lpstr>
    </vt:vector>
  </TitlesOfParts>
  <Manager/>
  <Company>John Kim and Associates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Jennifer Griffith</dc:creator>
  <cp:keywords/>
  <dc:description/>
  <cp:lastModifiedBy>terry.baldwin</cp:lastModifiedBy>
  <cp:revision>1517</cp:revision>
  <cp:lastPrinted>2012-12-20T14:58:34Z</cp:lastPrinted>
  <dcterms:created xsi:type="dcterms:W3CDTF">2012-08-31T16:40:19Z</dcterms:created>
  <dcterms:modified xsi:type="dcterms:W3CDTF">2013-01-08T11:19:12Z</dcterms:modified>
  <cp:category/>
</cp:coreProperties>
</file>